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slideLayouts/slideLayout16.xml" ContentType="application/vnd.openxmlformats-officedocument.presentationml.slideLayout+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44.xml" ContentType="application/vnd.openxmlformats-officedocument.presentationml.slide+xml"/>
  <Override PartName="/ppt/slideLayouts/slideLayout15.xml" ContentType="application/vnd.openxmlformats-officedocument.presentationml.slideLayout+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slideLayouts/slideLayout14.xml" ContentType="application/vnd.openxmlformats-officedocument.presentationml.slideLayout+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Layouts/slideLayout13.xml" ContentType="application/vnd.openxmlformats-officedocument.presentationml.slideLayout+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Layouts/slideLayout19.xml" ContentType="application/vnd.openxmlformats-officedocument.presentationml.slideLayout+xml"/>
  <Override PartName="/ppt/slides/slide41.xml" ContentType="application/vnd.openxmlformats-officedocument.presentationml.slide+xml"/>
  <Override PartName="/ppt/slideLayouts/slideLayout12.xml" ContentType="application/vnd.openxmlformats-officedocument.presentationml.slideLayout+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slides/slide47.xml" ContentType="application/vnd.openxmlformats-officedocument.presentationml.slide+xml"/>
  <Override PartName="/ppt/slideLayouts/slideLayout18.xml" ContentType="application/vnd.openxmlformats-officedocument.presentationml.slideLayout+xml"/>
  <Override PartName="/ppt/slides/slide40.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Layouts/slideLayout20.xml" ContentType="application/vnd.openxmlformats-officedocument.presentationml.slideLayout+xml"/>
  <Override PartName="/ppt/slides/slide32.xml" ContentType="application/vnd.openxmlformats-officedocument.presentationml.slide+xml"/>
  <Override PartName="/ppt/slides/slide15.xml" ContentType="application/vnd.openxmlformats-officedocument.presentationml.slide+xml"/>
  <Override PartName="/ppt/slides/slide46.xml" ContentType="application/vnd.openxmlformats-officedocument.presentationml.slide+xml"/>
  <Override PartName="/ppt/slideLayouts/slideLayout17.xml" ContentType="application/vnd.openxmlformats-officedocument.presentationml.slideLayout+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9" r:id="rId3"/>
    <p:sldId id="260" r:id="rId4"/>
    <p:sldId id="275" r:id="rId5"/>
    <p:sldId id="269" r:id="rId6"/>
    <p:sldId id="282" r:id="rId7"/>
    <p:sldId id="283" r:id="rId8"/>
    <p:sldId id="273" r:id="rId9"/>
    <p:sldId id="284" r:id="rId10"/>
    <p:sldId id="274" r:id="rId11"/>
    <p:sldId id="263" r:id="rId12"/>
    <p:sldId id="280" r:id="rId13"/>
    <p:sldId id="264" r:id="rId14"/>
    <p:sldId id="265" r:id="rId15"/>
    <p:sldId id="266" r:id="rId16"/>
    <p:sldId id="267" r:id="rId17"/>
    <p:sldId id="268" r:id="rId18"/>
    <p:sldId id="270" r:id="rId19"/>
    <p:sldId id="276" r:id="rId20"/>
    <p:sldId id="281" r:id="rId21"/>
    <p:sldId id="277" r:id="rId22"/>
    <p:sldId id="278" r:id="rId23"/>
    <p:sldId id="279" r:id="rId24"/>
    <p:sldId id="261" r:id="rId25"/>
    <p:sldId id="262" r:id="rId26"/>
    <p:sldId id="291" r:id="rId27"/>
    <p:sldId id="292" r:id="rId28"/>
    <p:sldId id="257" r:id="rId29"/>
    <p:sldId id="258" r:id="rId30"/>
    <p:sldId id="300" r:id="rId31"/>
    <p:sldId id="301" r:id="rId32"/>
    <p:sldId id="302" r:id="rId33"/>
    <p:sldId id="303" r:id="rId34"/>
    <p:sldId id="304" r:id="rId35"/>
    <p:sldId id="306" r:id="rId36"/>
    <p:sldId id="289" r:id="rId37"/>
    <p:sldId id="288" r:id="rId38"/>
    <p:sldId id="287" r:id="rId39"/>
    <p:sldId id="290" r:id="rId40"/>
    <p:sldId id="307" r:id="rId41"/>
    <p:sldId id="308" r:id="rId42"/>
    <p:sldId id="310" r:id="rId43"/>
    <p:sldId id="285" r:id="rId44"/>
    <p:sldId id="286" r:id="rId45"/>
    <p:sldId id="293" r:id="rId46"/>
    <p:sldId id="294" r:id="rId47"/>
    <p:sldId id="295" r:id="rId48"/>
    <p:sldId id="296" r:id="rId49"/>
    <p:sldId id="297" r:id="rId50"/>
    <p:sldId id="299" r:id="rId51"/>
    <p:sldId id="298" r:id="rId52"/>
    <p:sldId id="271" r:id="rId53"/>
    <p:sldId id="309"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49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122C3312-43A2-6840-AB73-E0D28C3ADB45}" type="datetimeFigureOut">
              <a:rPr lang="en-US" smtClean="0"/>
              <a:pPr/>
              <a:t>12/12/13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4E3B89-EE42-054F-ADD7-5A298AE7563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122C3312-43A2-6840-AB73-E0D28C3ADB45}" type="datetimeFigureOut">
              <a:rPr lang="en-US" smtClean="0"/>
              <a:pPr/>
              <a:t>12/12/13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4E3B89-EE42-054F-ADD7-5A298AE7563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1093" y="3733800"/>
            <a:ext cx="325526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E3B89-EE42-054F-ADD7-5A298AE756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E3B89-EE42-054F-ADD7-5A298AE75631}"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E3B89-EE42-054F-ADD7-5A298AE75631}" type="slidenum">
              <a:rPr lang="en-US" smtClean="0"/>
              <a:pPr/>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E3B89-EE42-054F-ADD7-5A298AE75631}"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122C3312-43A2-6840-AB73-E0D28C3ADB45}" type="datetimeFigureOut">
              <a:rPr lang="en-US" smtClean="0"/>
              <a:pPr/>
              <a:t>12/12/13</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554E3B89-EE42-054F-ADD7-5A298AE75631}" type="slidenum">
              <a:rPr lang="en-US" smtClean="0"/>
              <a:pPr/>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122C3312-43A2-6840-AB73-E0D28C3ADB45}" type="datetimeFigureOut">
              <a:rPr lang="en-US" smtClean="0"/>
              <a:pPr/>
              <a:t>12/12/13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4E3B89-EE42-054F-ADD7-5A298AE75631}" type="slidenum">
              <a:rPr lang="en-US" smtClean="0"/>
              <a:pPr/>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554E3B89-EE42-054F-ADD7-5A298AE756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122C3312-43A2-6840-AB73-E0D28C3ADB45}" type="datetimeFigureOut">
              <a:rPr lang="en-US" smtClean="0"/>
              <a:pPr/>
              <a:t>12/12/13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E3B89-EE42-054F-ADD7-5A298AE75631}" type="slidenum">
              <a:rPr lang="en-US" smtClean="0"/>
              <a:pPr/>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122C3312-43A2-6840-AB73-E0D28C3ADB45}" type="datetimeFigureOut">
              <a:rPr lang="en-US" smtClean="0"/>
              <a:pPr/>
              <a:t>12/12/13</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554E3B89-EE42-054F-ADD7-5A298AE756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1686484"/>
          </a:xfrm>
        </p:spPr>
        <p:txBody>
          <a:bodyPr>
            <a:normAutofit fontScale="90000"/>
          </a:bodyPr>
          <a:lstStyle/>
          <a:p>
            <a:r>
              <a:rPr lang="en-US" b="1" i="1" dirty="0" smtClean="0"/>
              <a:t>The Reason for the Alias - Oxford's Bisexuality and Elizabethan Theater</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Clothes Make the Woman </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Not only did Sand violate decorum with her bold proclamations--once suggesting that monogamy was unnatural and abnormal--but she smoked cigars and walked the streets of Paris in an ankle-length military coat, a cravat, a waistcoat, and men's boots (sometimes wearing a hat and tie as well). "My clothing made me fearless," she said. </a:t>
            </a:r>
          </a:p>
          <a:p>
            <a:r>
              <a:rPr lang="en-US" dirty="0" smtClean="0"/>
              <a:t>Nothing made her happier than when strangers would call her "monsieur." Today she is remembered more for her </a:t>
            </a:r>
            <a:r>
              <a:rPr lang="en-US" dirty="0" err="1" smtClean="0"/>
              <a:t>transgressive</a:t>
            </a:r>
            <a:r>
              <a:rPr lang="en-US" dirty="0" smtClean="0"/>
              <a:t> lifestyle than for her books, but she nonetheless inspired countless women. "What a brave man she was," Turgenev once said of her, "and what a good woman."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Kindness of Strangers </a:t>
            </a:r>
            <a:endParaRPr lang="en-US" dirty="0"/>
          </a:p>
        </p:txBody>
      </p:sp>
      <p:sp>
        <p:nvSpPr>
          <p:cNvPr id="3" name="Content Placeholder 2"/>
          <p:cNvSpPr>
            <a:spLocks noGrp="1"/>
          </p:cNvSpPr>
          <p:nvPr>
            <p:ph idx="1"/>
          </p:nvPr>
        </p:nvSpPr>
        <p:spPr>
          <a:xfrm>
            <a:off x="498474" y="1600200"/>
            <a:ext cx="7556313" cy="4525963"/>
          </a:xfrm>
        </p:spPr>
        <p:txBody>
          <a:bodyPr>
            <a:normAutofit/>
          </a:bodyPr>
          <a:lstStyle/>
          <a:p>
            <a:r>
              <a:rPr lang="en-US" dirty="0" smtClean="0"/>
              <a:t>“He was born Thomas Lanier Williams in 1911 in Columbus Missouri. He didn’t become Tennessee until he was twenty-seven, a name he chose for himself when he applied for a grant from the famous Group Theater. </a:t>
            </a:r>
          </a:p>
          <a:p>
            <a:r>
              <a:rPr lang="en-US" dirty="0" smtClean="0"/>
              <a:t>“He changed more than just his name in age in 1938. “Tom” had been a shy, outwardly conventional fellow, a frat man in college, a regular guy at the shoe factory where he briefly worked. The stories and plays he produced were fairly conventional, too, and he pretended to be conventional sexually, yet he was a virgin with both genders. </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topics_tennesseewilliams_19.jpg"/>
          <p:cNvPicPr>
            <a:picLocks noGrp="1" noChangeAspect="1"/>
          </p:cNvPicPr>
          <p:nvPr>
            <p:ph idx="1"/>
          </p:nvPr>
        </p:nvPicPr>
        <p:blipFill>
          <a:blip r:embed="rId2"/>
          <a:srcRect l="-65140" r="-65140"/>
          <a:stretch>
            <a:fillRect/>
          </a:stretch>
        </p:blipFill>
        <p:spPr>
          <a:xfrm>
            <a:off x="498474" y="945931"/>
            <a:ext cx="7556313" cy="4144963"/>
          </a:xfrm>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Rebellious Puritan </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“Then he moved to New Orleans…and found himself living contentedly among prostitutes, gamblers, drug addicts and homosexuals. </a:t>
            </a:r>
          </a:p>
          <a:p>
            <a:r>
              <a:rPr lang="en-US" dirty="0" smtClean="0"/>
              <a:t>“He went to bed with his first man, feel in love with a friend, discovered alcohol, went to bed with another man, and another, and soon learned that he was happiest when he had sex every night.</a:t>
            </a:r>
          </a:p>
          <a:p>
            <a:r>
              <a:rPr lang="en-US" dirty="0" smtClean="0"/>
              <a:t>“He later described himself as a “rebellious puritan” but the rebellion was never complete. The conforming, conventional “Tom” remained hidden inside “Tennessee” to the end of his life.”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Ambivalence &amp; Autobiography</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Williams never wrote direct autobiography – he wrote about feelings and famously said that there were bits of him in all of his characters. </a:t>
            </a:r>
          </a:p>
          <a:p>
            <a:r>
              <a:rPr lang="en-US" dirty="0" smtClean="0"/>
              <a:t>But his first two successful plays, The Glass Menagerie and A Streetcar Named Desire, both hint at the homosexuality of the main characters.  </a:t>
            </a:r>
          </a:p>
          <a:p>
            <a:r>
              <a:rPr lang="en-US" dirty="0" smtClean="0"/>
              <a:t>Tennessee was writing during a period of American history when it was dangerous to be “out” both on stage and off. </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Players of a Summer Game</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Williams’ mixed feelings about his own sexuality are most strikingly rendered in </a:t>
            </a:r>
            <a:r>
              <a:rPr lang="en-US" i="1" dirty="0" smtClean="0"/>
              <a:t>Cat on a Hot Tin Roof</a:t>
            </a:r>
            <a:r>
              <a:rPr lang="en-US" dirty="0" smtClean="0"/>
              <a:t> in the character of  Brick. </a:t>
            </a:r>
          </a:p>
          <a:p>
            <a:r>
              <a:rPr lang="en-US" dirty="0" smtClean="0"/>
              <a:t>Several reviewers wondered about Brick’s sexuality, and one, Walter Kerr, implied that the accusation that the character was gay was true. Tennessee went into a panic – actually adding a long stage direction to try and explain Brick’s sexuality. </a:t>
            </a:r>
          </a:p>
          <a:p>
            <a:r>
              <a:rPr lang="en-US" dirty="0" smtClean="0"/>
              <a:t>The 1927 New York City statute known as “Wales Padlock Law” stated that “a theater found guilty of showing an immoral play – which included any presentation of homosexuality, good or bad – could be shut down for a year.” </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 Standards on Broadway</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The law was used to shut down Dorothy Baker’s </a:t>
            </a:r>
            <a:r>
              <a:rPr lang="en-US" i="1" dirty="0" smtClean="0"/>
              <a:t>Trio </a:t>
            </a:r>
            <a:r>
              <a:rPr lang="en-US" dirty="0" smtClean="0"/>
              <a:t>in 1945, but Danny Kay starred as a flamboyant fashion photographer in </a:t>
            </a:r>
            <a:r>
              <a:rPr lang="en-US" i="1" dirty="0" smtClean="0"/>
              <a:t>Lady in the Dark </a:t>
            </a:r>
            <a:r>
              <a:rPr lang="en-US" dirty="0" smtClean="0"/>
              <a:t>in 1944, and John Houston staged Sartre’s </a:t>
            </a:r>
            <a:r>
              <a:rPr lang="en-US" i="1" dirty="0" smtClean="0"/>
              <a:t>No Exit </a:t>
            </a:r>
            <a:r>
              <a:rPr lang="en-US" dirty="0" smtClean="0"/>
              <a:t>with its predatory lesbian in 1946. </a:t>
            </a:r>
          </a:p>
          <a:p>
            <a:r>
              <a:rPr lang="en-US" dirty="0" smtClean="0"/>
              <a:t>One devise used by playwrights in the 1950s to circumvent the law was to write about a character accused of being homosexual, as in Robert Anderson’s </a:t>
            </a:r>
            <a:r>
              <a:rPr lang="en-US" i="1" dirty="0" smtClean="0"/>
              <a:t>Tea and Sympathy</a:t>
            </a:r>
            <a:r>
              <a:rPr lang="en-US" dirty="0" smtClean="0"/>
              <a:t>, Arthur Miller’s </a:t>
            </a:r>
            <a:r>
              <a:rPr lang="en-US" i="1" dirty="0" smtClean="0"/>
              <a:t>The View from the Bridge</a:t>
            </a:r>
            <a:r>
              <a:rPr lang="en-US" dirty="0" smtClean="0"/>
              <a:t>, and Lillian Hellman’s </a:t>
            </a:r>
            <a:r>
              <a:rPr lang="en-US" i="1" dirty="0" smtClean="0"/>
              <a:t>The Children’s Hour.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Homosexual Theater Scare </a:t>
            </a:r>
            <a:endParaRPr lang="en-US" dirty="0"/>
          </a:p>
        </p:txBody>
      </p:sp>
      <p:sp>
        <p:nvSpPr>
          <p:cNvPr id="3" name="Content Placeholder 2"/>
          <p:cNvSpPr>
            <a:spLocks noGrp="1"/>
          </p:cNvSpPr>
          <p:nvPr>
            <p:ph idx="1"/>
          </p:nvPr>
        </p:nvSpPr>
        <p:spPr/>
        <p:txBody>
          <a:bodyPr>
            <a:normAutofit/>
          </a:bodyPr>
          <a:lstStyle/>
          <a:p>
            <a:r>
              <a:rPr lang="en-US" dirty="0" smtClean="0"/>
              <a:t>On November 6, 1961, Tennessee Williams did an interview for the Sunday New York Times about his newest play then in rehearsals, </a:t>
            </a:r>
            <a:r>
              <a:rPr lang="en-US" i="1" dirty="0" smtClean="0"/>
              <a:t>Night of the Iguana</a:t>
            </a:r>
            <a:r>
              <a:rPr lang="en-US" dirty="0" smtClean="0"/>
              <a:t>. </a:t>
            </a:r>
          </a:p>
          <a:p>
            <a:r>
              <a:rPr lang="en-US" dirty="0" smtClean="0"/>
              <a:t>Next to the interview was a “think piece” by the new drama critic Harold </a:t>
            </a:r>
            <a:r>
              <a:rPr lang="en-US" dirty="0" err="1" smtClean="0"/>
              <a:t>Taubman</a:t>
            </a:r>
            <a:r>
              <a:rPr lang="en-US" dirty="0" smtClean="0"/>
              <a:t>, entitled “Not What it Seems.”</a:t>
            </a:r>
          </a:p>
          <a:p>
            <a:r>
              <a:rPr lang="en-US" dirty="0" smtClean="0"/>
              <a:t>It began, “It is time to speak openly and candidly about the increasing incident and influence of homosexuality on New York stages.”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What it Seems </a:t>
            </a:r>
            <a:endParaRPr lang="en-US" dirty="0"/>
          </a:p>
        </p:txBody>
      </p:sp>
      <p:sp>
        <p:nvSpPr>
          <p:cNvPr id="3" name="Content Placeholder 2"/>
          <p:cNvSpPr>
            <a:spLocks noGrp="1"/>
          </p:cNvSpPr>
          <p:nvPr>
            <p:ph idx="1"/>
          </p:nvPr>
        </p:nvSpPr>
        <p:spPr/>
        <p:txBody>
          <a:bodyPr/>
          <a:lstStyle/>
          <a:p>
            <a:r>
              <a:rPr lang="en-US" dirty="0" smtClean="0"/>
              <a:t>Fearing that there were too many gay writers who wrote about only about gay men disguised as straight men and women, he warned that “Characters represent something different from what they purport to be.” </a:t>
            </a:r>
          </a:p>
          <a:p>
            <a:r>
              <a:rPr lang="en-US" dirty="0" err="1" smtClean="0"/>
              <a:t>Taubman</a:t>
            </a:r>
            <a:r>
              <a:rPr lang="en-US" dirty="0" smtClean="0"/>
              <a:t> concludes, “It’s no wonder they seem sicker than necessary.” </a:t>
            </a:r>
          </a:p>
          <a:p>
            <a:r>
              <a:rPr lang="en-US" i="1" dirty="0" smtClean="0"/>
              <a:t>Who’s Afraid of Virginia Woolf? </a:t>
            </a:r>
            <a:r>
              <a:rPr lang="en-US" dirty="0" smtClean="0"/>
              <a:t>by Edward Albee opened on Broadway less than a year later in October 1962. </a:t>
            </a:r>
            <a:r>
              <a:rPr lang="en-US" dirty="0" err="1" smtClean="0"/>
              <a:t>Taubman</a:t>
            </a:r>
            <a:r>
              <a:rPr lang="en-US" dirty="0" smtClean="0"/>
              <a:t> praised the play and called the writer “a major figure of our stage.”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Who’s Afraid of Edward Albee?</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Reviewers compared the play  to the works of Eugene O’Neil. Tennessee Williams attended the opening night performance. </a:t>
            </a:r>
          </a:p>
          <a:p>
            <a:r>
              <a:rPr lang="en-US" i="1" dirty="0" smtClean="0"/>
              <a:t>Virginia Woolf </a:t>
            </a:r>
            <a:r>
              <a:rPr lang="en-US" dirty="0" smtClean="0"/>
              <a:t>ran for 2 years and won the Tony Award and the New York Drama Critics Circle Award for best play in 1963. </a:t>
            </a:r>
          </a:p>
          <a:p>
            <a:r>
              <a:rPr lang="en-US" dirty="0" smtClean="0"/>
              <a:t>In January 1966, Stanley Kauffmann, lead drama critic for the Times, wrote his now famous article, “Homosexual Drama and Its Disguises,” an attack on the three leading playwrights of the day, Albee, Williams, and William </a:t>
            </a:r>
            <a:r>
              <a:rPr lang="en-US" dirty="0" err="1" smtClean="0"/>
              <a:t>Inge</a:t>
            </a:r>
            <a:r>
              <a:rPr lang="en-US" dirty="0" smtClean="0"/>
              <a:t>, author of </a:t>
            </a:r>
            <a:r>
              <a:rPr lang="en-US" i="1" dirty="0" smtClean="0"/>
              <a:t>Bus Stop </a:t>
            </a:r>
            <a:r>
              <a:rPr lang="en-US" dirty="0" smtClean="0"/>
              <a:t>and </a:t>
            </a:r>
            <a:r>
              <a:rPr lang="en-US" i="1" dirty="0" smtClean="0"/>
              <a:t>Picnic. </a:t>
            </a:r>
          </a:p>
          <a:p>
            <a:endParaRPr lang="en-US" i="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Shake-speare’s Sexuality &amp; The Pseudonym</a:t>
            </a:r>
            <a:endParaRPr lang="en-US" dirty="0"/>
          </a:p>
        </p:txBody>
      </p:sp>
      <p:sp>
        <p:nvSpPr>
          <p:cNvPr id="3" name="Content Placeholder 2"/>
          <p:cNvSpPr>
            <a:spLocks noGrp="1"/>
          </p:cNvSpPr>
          <p:nvPr>
            <p:ph idx="1"/>
          </p:nvPr>
        </p:nvSpPr>
        <p:spPr/>
        <p:txBody>
          <a:bodyPr>
            <a:normAutofit/>
          </a:bodyPr>
          <a:lstStyle/>
          <a:p>
            <a:r>
              <a:rPr lang="en-US" dirty="0" smtClean="0"/>
              <a:t>This presentation, based my collaboration with John Hamill on a forthcoming book, will explore the evidence for Edward de Vere's bisexuality as it relates to the pseudonym "Shakespeare." </a:t>
            </a:r>
          </a:p>
          <a:p>
            <a:r>
              <a:rPr lang="en-US" dirty="0" smtClean="0"/>
              <a:t>The presentation also explores the history of Elizabethan and late twentieth-century theater in the context of social mores about gender identity and sexuality in each time period. </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alb1-002.jpg"/>
          <p:cNvPicPr>
            <a:picLocks noGrp="1" noChangeAspect="1"/>
          </p:cNvPicPr>
          <p:nvPr>
            <p:ph idx="1"/>
          </p:nvPr>
        </p:nvPicPr>
        <p:blipFill>
          <a:blip r:embed="rId2"/>
          <a:srcRect l="-20552" r="-20552"/>
          <a:stretch>
            <a:fillRect/>
          </a:stretch>
        </p:blipFill>
        <p:spPr>
          <a:xfrm>
            <a:off x="498474" y="1035269"/>
            <a:ext cx="7556313" cy="4144963"/>
          </a:xfrm>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Drama </a:t>
            </a:r>
            <a:endParaRPr lang="en-US" dirty="0"/>
          </a:p>
        </p:txBody>
      </p:sp>
      <p:sp>
        <p:nvSpPr>
          <p:cNvPr id="3" name="Content Placeholder 2"/>
          <p:cNvSpPr>
            <a:spLocks noGrp="1"/>
          </p:cNvSpPr>
          <p:nvPr>
            <p:ph idx="1"/>
          </p:nvPr>
        </p:nvSpPr>
        <p:spPr>
          <a:xfrm>
            <a:off x="498474" y="1600200"/>
            <a:ext cx="7556313" cy="4525963"/>
          </a:xfrm>
        </p:spPr>
        <p:txBody>
          <a:bodyPr/>
          <a:lstStyle/>
          <a:p>
            <a:r>
              <a:rPr lang="en-US" dirty="0" smtClean="0"/>
              <a:t>“The principal charge against homosexual dramatists is well known. Because three of the most successful playwrights of the last twenty years are (reputed) homosexuals, and because their plays often treat of women and marriage, therefore, it is said, postwar American drama presents a badly distorted picture of American women, marriage, and society in general.” </a:t>
            </a:r>
          </a:p>
          <a:p>
            <a:r>
              <a:rPr lang="en-US" dirty="0" smtClean="0"/>
              <a:t>“We have all had much more than enough of the materials presented by these three writers in question: the viciousness toward women, the lurid violence that seems a sublimation of social hatreds, the transvestite sexual exhibitionism that has the same sneering exploitation of its audience that every club stripper has behind her smile.”</a:t>
            </a:r>
          </a:p>
          <a:p>
            <a:endParaRPr lang="en-US" dirty="0" smtClean="0"/>
          </a:p>
          <a:p>
            <a:pPr>
              <a:buNone/>
            </a:pP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These People…</a:t>
            </a:r>
            <a:endParaRPr lang="en-US" dirty="0"/>
          </a:p>
        </p:txBody>
      </p:sp>
      <p:sp>
        <p:nvSpPr>
          <p:cNvPr id="3" name="Content Placeholder 2"/>
          <p:cNvSpPr>
            <a:spLocks noGrp="1"/>
          </p:cNvSpPr>
          <p:nvPr>
            <p:ph idx="1"/>
          </p:nvPr>
        </p:nvSpPr>
        <p:spPr>
          <a:xfrm>
            <a:off x="498474" y="1256922"/>
            <a:ext cx="7556313" cy="4869241"/>
          </a:xfrm>
        </p:spPr>
        <p:txBody>
          <a:bodyPr/>
          <a:lstStyle/>
          <a:p>
            <a:r>
              <a:rPr lang="en-US" dirty="0" smtClean="0"/>
              <a:t>“Homosexuals with writing ability are likely to go on being drawn to the theater. It is quite the logical consequence of the defiant and/or protective </a:t>
            </a:r>
            <a:r>
              <a:rPr lang="en-US" dirty="0" err="1" smtClean="0"/>
              <a:t>histrionism</a:t>
            </a:r>
            <a:r>
              <a:rPr lang="en-US" dirty="0" smtClean="0"/>
              <a:t> they must employ in their daily lives…</a:t>
            </a:r>
          </a:p>
          <a:p>
            <a:r>
              <a:rPr lang="en-US" dirty="0" smtClean="0"/>
              <a:t>But how can we blame these people? Conventions and Puritanism have in the Western world have forced them to wear masks for generations, to hate themselves and thus to hate those that have made them hate themselves. </a:t>
            </a:r>
          </a:p>
          <a:p>
            <a:r>
              <a:rPr lang="en-US" dirty="0" smtClean="0"/>
              <a:t>Now that they have a certain freedom, they vent their feelings in camouflaged forms.”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Think</a:t>
            </a:r>
            <a:endParaRPr lang="en-US" dirty="0"/>
          </a:p>
        </p:txBody>
      </p:sp>
      <p:sp>
        <p:nvSpPr>
          <p:cNvPr id="3" name="Content Placeholder 2"/>
          <p:cNvSpPr>
            <a:spLocks noGrp="1"/>
          </p:cNvSpPr>
          <p:nvPr>
            <p:ph idx="1"/>
          </p:nvPr>
        </p:nvSpPr>
        <p:spPr>
          <a:xfrm>
            <a:off x="498474" y="1360586"/>
            <a:ext cx="7556313" cy="4765577"/>
          </a:xfrm>
        </p:spPr>
        <p:txBody>
          <a:bodyPr>
            <a:normAutofit lnSpcReduction="10000"/>
          </a:bodyPr>
          <a:lstStyle/>
          <a:p>
            <a:r>
              <a:rPr lang="en-US" dirty="0" smtClean="0"/>
              <a:t>Time Magazine printed an essay that same week titled “The Homosexual in America:”</a:t>
            </a:r>
          </a:p>
          <a:p>
            <a:r>
              <a:rPr lang="en-US" dirty="0" smtClean="0"/>
              <a:t>“Great artists so often cited as evidence of the homosexual’s creativity – the </a:t>
            </a:r>
            <a:r>
              <a:rPr lang="en-US" dirty="0" err="1" smtClean="0"/>
              <a:t>Leonardos</a:t>
            </a:r>
            <a:r>
              <a:rPr lang="en-US" dirty="0" smtClean="0"/>
              <a:t> and </a:t>
            </a:r>
            <a:r>
              <a:rPr lang="en-US" dirty="0" err="1" smtClean="0"/>
              <a:t>Michelangelos</a:t>
            </a:r>
            <a:r>
              <a:rPr lang="en-US" dirty="0" smtClean="0"/>
              <a:t> – are probably the exceptions of genius. For the most part…homosexuals are failed artists and their special creative gift a myth.” </a:t>
            </a:r>
          </a:p>
          <a:p>
            <a:r>
              <a:rPr lang="en-US" dirty="0" smtClean="0"/>
              <a:t>Both Albee and Williams responded to the attacks on their work: Albee said he most certainly was not not writing about two male couples, but that, ‘There’s not much difference between gay and straight couples in their fights.”</a:t>
            </a:r>
          </a:p>
          <a:p>
            <a:r>
              <a:rPr lang="en-US" dirty="0" smtClean="0"/>
              <a:t>And Tennessee declared, “If I am writing a female character, </a:t>
            </a:r>
            <a:r>
              <a:rPr lang="en-US" dirty="0" err="1" smtClean="0"/>
              <a:t>goddammit</a:t>
            </a:r>
            <a:r>
              <a:rPr lang="en-US" dirty="0" smtClean="0"/>
              <a:t>, I’m going to write a female character, not a drag queen. If I want to write a drag queen, I’ll write a drag queen.”</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Theater as a subversive act</a:t>
            </a:r>
            <a:endParaRPr lang="en-US" dirty="0"/>
          </a:p>
        </p:txBody>
      </p:sp>
      <p:sp>
        <p:nvSpPr>
          <p:cNvPr id="3" name="Content Placeholder 2"/>
          <p:cNvSpPr>
            <a:spLocks noGrp="1"/>
          </p:cNvSpPr>
          <p:nvPr>
            <p:ph idx="1"/>
          </p:nvPr>
        </p:nvSpPr>
        <p:spPr>
          <a:xfrm>
            <a:off x="498474" y="1347628"/>
            <a:ext cx="7556313" cy="4778535"/>
          </a:xfrm>
        </p:spPr>
        <p:txBody>
          <a:bodyPr/>
          <a:lstStyle/>
          <a:p>
            <a:r>
              <a:rPr lang="en-US" dirty="0" smtClean="0"/>
              <a:t>The reputation of Elizabethan theater in particular, based on the purported sexual behavior of actors and audience members, supports the argument that Oxford’s sexuality was a primary reason for the pseudonym. </a:t>
            </a:r>
          </a:p>
          <a:p>
            <a:r>
              <a:rPr lang="en-US" dirty="0" smtClean="0"/>
              <a:t>In his article </a:t>
            </a:r>
            <a:r>
              <a:rPr lang="en-US" i="1" dirty="0" smtClean="0"/>
              <a:t>Carnival and the Institutions of Theater in Elizabethan England,</a:t>
            </a:r>
            <a:r>
              <a:rPr lang="en-US" dirty="0" smtClean="0"/>
              <a:t> Michael Bristol argues that the participatory nature of Carnival and its parody of established social order finds it way onto the stage in Shakespeare’s day. </a:t>
            </a:r>
          </a:p>
          <a:p>
            <a:r>
              <a:rPr lang="en-US" dirty="0" smtClean="0"/>
              <a:t>“The Elizabethan theater is an institution that is, in the first instance, a creation of the plebeian culture of the Renaissance…and institutionalized and professionalized form of Carnival.” </a:t>
            </a:r>
          </a:p>
          <a:p>
            <a:endParaRPr lang="en-US" dirty="0" smtClean="0"/>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Elizabethan Theatre</a:t>
            </a:r>
            <a:endParaRPr lang="en-US" dirty="0"/>
          </a:p>
        </p:txBody>
      </p:sp>
      <p:sp>
        <p:nvSpPr>
          <p:cNvPr id="3" name="Content Placeholder 2"/>
          <p:cNvSpPr>
            <a:spLocks noGrp="1"/>
          </p:cNvSpPr>
          <p:nvPr>
            <p:ph idx="1"/>
          </p:nvPr>
        </p:nvSpPr>
        <p:spPr>
          <a:xfrm>
            <a:off x="498474" y="1600200"/>
            <a:ext cx="7556313" cy="4525963"/>
          </a:xfrm>
        </p:spPr>
        <p:txBody>
          <a:bodyPr>
            <a:normAutofit lnSpcReduction="10000"/>
          </a:bodyPr>
          <a:lstStyle/>
          <a:p>
            <a:pPr>
              <a:buNone/>
            </a:pPr>
            <a:r>
              <a:rPr lang="en-US" dirty="0" smtClean="0"/>
              <a:t>“The festive liberty of physical involvement in the street pageantry of Carnival transforms and deconstructs the ‘truth already established’ by official ideology.  </a:t>
            </a:r>
            <a:r>
              <a:rPr lang="en-US" b="1" dirty="0" smtClean="0"/>
              <a:t>The chaotic disarray produced by this arrangement is symbolically subversive of harmonious order; it is also pragmatically threatening and potentially mutinous.”</a:t>
            </a:r>
          </a:p>
          <a:p>
            <a:pPr>
              <a:buNone/>
            </a:pPr>
            <a:r>
              <a:rPr lang="en-US" dirty="0" smtClean="0"/>
              <a:t>Bristol quotes Mikhail </a:t>
            </a:r>
            <a:r>
              <a:rPr lang="en-US" dirty="0" err="1" smtClean="0"/>
              <a:t>Bahktin</a:t>
            </a:r>
            <a:r>
              <a:rPr lang="en-US" dirty="0" smtClean="0"/>
              <a:t> on “the synthesis that results from </a:t>
            </a:r>
            <a:r>
              <a:rPr lang="en-US" dirty="0" err="1" smtClean="0"/>
              <a:t>carnivalization</a:t>
            </a:r>
            <a:r>
              <a:rPr lang="en-US" dirty="0" smtClean="0"/>
              <a:t> as the incorporation into traditional literary language of ‘</a:t>
            </a:r>
            <a:r>
              <a:rPr lang="en-US" dirty="0" err="1" smtClean="0"/>
              <a:t>extraliterary</a:t>
            </a:r>
            <a:r>
              <a:rPr lang="en-US" dirty="0" smtClean="0"/>
              <a:t> </a:t>
            </a:r>
            <a:r>
              <a:rPr lang="en-US" dirty="0" err="1" smtClean="0"/>
              <a:t>heteroglossia</a:t>
            </a:r>
            <a:r>
              <a:rPr lang="en-US" dirty="0" smtClean="0"/>
              <a:t>.’” </a:t>
            </a:r>
          </a:p>
          <a:p>
            <a:pPr>
              <a:buNone/>
            </a:pPr>
            <a:r>
              <a:rPr lang="en-US" dirty="0" smtClean="0"/>
              <a:t>“The structures of verbal art that result from this saturation with the informal language and expressions of the everyday life of the public squares and marketplaces acknowledge the struggle between variant forms of language, as between the communities they represent.” </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Carnival as Parody &amp; Travesty</a:t>
            </a:r>
            <a:endParaRPr lang="en-US" dirty="0"/>
          </a:p>
        </p:txBody>
      </p:sp>
      <p:sp>
        <p:nvSpPr>
          <p:cNvPr id="3" name="Content Placeholder 2"/>
          <p:cNvSpPr>
            <a:spLocks noGrp="1"/>
          </p:cNvSpPr>
          <p:nvPr>
            <p:ph idx="1"/>
          </p:nvPr>
        </p:nvSpPr>
        <p:spPr>
          <a:xfrm>
            <a:off x="498474" y="1412418"/>
            <a:ext cx="7556313" cy="4713745"/>
          </a:xfrm>
        </p:spPr>
        <p:txBody>
          <a:bodyPr>
            <a:normAutofit/>
          </a:bodyPr>
          <a:lstStyle/>
          <a:p>
            <a:r>
              <a:rPr lang="en-US" dirty="0" smtClean="0"/>
              <a:t>Mikhail </a:t>
            </a:r>
            <a:r>
              <a:rPr lang="en-US" dirty="0" err="1" smtClean="0"/>
              <a:t>Bakhtin</a:t>
            </a:r>
            <a:r>
              <a:rPr lang="en-US" dirty="0" smtClean="0"/>
              <a:t> concludes that these structures “become </a:t>
            </a:r>
            <a:r>
              <a:rPr lang="en-US" dirty="0" err="1" smtClean="0"/>
              <a:t>dialogized</a:t>
            </a:r>
            <a:r>
              <a:rPr lang="en-US" dirty="0" smtClean="0"/>
              <a:t>, permeated with laughter, irony, humor, elements of self-parody, and.. most important.,. [Carnival] inserts into these structures </a:t>
            </a:r>
            <a:r>
              <a:rPr lang="en-US" b="1" dirty="0" smtClean="0"/>
              <a:t>an indeterminacy, a certain semantic open-endedness, a living contact with unfinished, still-evolving contemporary reality.” </a:t>
            </a:r>
          </a:p>
          <a:p>
            <a:r>
              <a:rPr lang="en-US" dirty="0" smtClean="0"/>
              <a:t>Michael Bristol writes “Central to the Carnival experience is a particular use of symbols, costumes, and masks, in which the ordinary relationship between signifier and signified is disrupted and conventional meaning is parodied. Parody and travesty, the rude, foolish, sometimes abusive mimicry of everyday categories, create the topsy-turvy world of </a:t>
            </a:r>
            <a:r>
              <a:rPr lang="en-US" dirty="0" err="1" smtClean="0"/>
              <a:t>carnivalesque</a:t>
            </a:r>
            <a:r>
              <a:rPr lang="en-US" dirty="0" smtClean="0"/>
              <a:t> misrule.”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Playing </a:t>
            </a:r>
            <a:endParaRPr lang="en-US" dirty="0"/>
          </a:p>
        </p:txBody>
      </p:sp>
      <p:sp>
        <p:nvSpPr>
          <p:cNvPr id="3" name="Content Placeholder 2"/>
          <p:cNvSpPr>
            <a:spLocks noGrp="1"/>
          </p:cNvSpPr>
          <p:nvPr>
            <p:ph idx="1"/>
          </p:nvPr>
        </p:nvSpPr>
        <p:spPr/>
        <p:txBody>
          <a:bodyPr/>
          <a:lstStyle/>
          <a:p>
            <a:r>
              <a:rPr lang="en-US" dirty="0" smtClean="0"/>
              <a:t>Bristol reminds us that aristocratic and court entertainments were based on allegory and idealized versions of the established social hierarchy. </a:t>
            </a:r>
          </a:p>
          <a:p>
            <a:r>
              <a:rPr lang="en-US" dirty="0" smtClean="0"/>
              <a:t>Carnival, in contrast, “allows the participants to put on new social roles, to borrow the clothing and the identity of someone else, and to adopt the language and manners – even the social position – of another.” </a:t>
            </a:r>
          </a:p>
          <a:p>
            <a:r>
              <a:rPr lang="en-US" dirty="0" smtClean="0"/>
              <a:t>“Misrule is much more than a disruptive negation of the established ideological forms…it substitutes participation for detached observation.” </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Theater as Carnival </a:t>
            </a:r>
            <a:endParaRPr lang="en-US" dirty="0"/>
          </a:p>
        </p:txBody>
      </p:sp>
      <p:sp>
        <p:nvSpPr>
          <p:cNvPr id="3" name="Content Placeholder 2"/>
          <p:cNvSpPr>
            <a:spLocks noGrp="1"/>
          </p:cNvSpPr>
          <p:nvPr>
            <p:ph idx="1"/>
          </p:nvPr>
        </p:nvSpPr>
        <p:spPr/>
        <p:txBody>
          <a:bodyPr/>
          <a:lstStyle/>
          <a:p>
            <a:r>
              <a:rPr lang="en-US" dirty="0" smtClean="0"/>
              <a:t>“Disguise, mistaken identity, acting for another, all of which are defining characteristics of Carnival as well as of the actor’s profession, enter in most of not all the stories in the dramatic texts themselves.</a:t>
            </a:r>
          </a:p>
          <a:p>
            <a:r>
              <a:rPr lang="en-US" dirty="0" smtClean="0"/>
              <a:t> The most complex focus of identity switching is in the multiple transvestitism of boy actors portraying characters like Rosalind or Viola. Gender switching. </a:t>
            </a:r>
          </a:p>
          <a:p>
            <a:r>
              <a:rPr lang="en-US" dirty="0" smtClean="0"/>
              <a:t>Like the various inversions of social status, [this] undermines closed and finished individuality, and like the experience of Carnival itself, it reinserts the individual into a continuous and dynamic social process.”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Shakespeare &amp; Identity </a:t>
            </a:r>
            <a:endParaRPr lang="en-US" dirty="0"/>
          </a:p>
        </p:txBody>
      </p:sp>
      <p:sp>
        <p:nvSpPr>
          <p:cNvPr id="3" name="Content Placeholder 2"/>
          <p:cNvSpPr>
            <a:spLocks noGrp="1"/>
          </p:cNvSpPr>
          <p:nvPr>
            <p:ph idx="1"/>
          </p:nvPr>
        </p:nvSpPr>
        <p:spPr/>
        <p:txBody>
          <a:bodyPr/>
          <a:lstStyle/>
          <a:p>
            <a:r>
              <a:rPr lang="en-US" dirty="0" err="1" smtClean="0"/>
              <a:t>Bakhtin</a:t>
            </a:r>
            <a:r>
              <a:rPr lang="en-US" dirty="0" smtClean="0"/>
              <a:t> has suggested that in Shakespeare’s drama we are shown </a:t>
            </a:r>
            <a:r>
              <a:rPr lang="en-US" b="1" dirty="0" smtClean="0"/>
              <a:t>“the possibility of a complete exit from the present order of life.” </a:t>
            </a:r>
          </a:p>
          <a:p>
            <a:r>
              <a:rPr lang="en-US" dirty="0" smtClean="0"/>
              <a:t>“This pathos of radical changes and renewals is the essence of </a:t>
            </a:r>
            <a:r>
              <a:rPr lang="en-US" b="1" dirty="0" smtClean="0"/>
              <a:t>Shakespeare’s world consciousness.” </a:t>
            </a:r>
          </a:p>
          <a:p>
            <a:r>
              <a:rPr lang="en-US" dirty="0" smtClean="0"/>
              <a:t>Bristol concludes that “the theatre, like Carnival itself, is a fundamentally subversive process.”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a name? </a:t>
            </a:r>
            <a:endParaRPr lang="en-US" dirty="0"/>
          </a:p>
        </p:txBody>
      </p:sp>
      <p:sp>
        <p:nvSpPr>
          <p:cNvPr id="3" name="Content Placeholder 2"/>
          <p:cNvSpPr>
            <a:spLocks noGrp="1"/>
          </p:cNvSpPr>
          <p:nvPr>
            <p:ph idx="1"/>
          </p:nvPr>
        </p:nvSpPr>
        <p:spPr/>
        <p:txBody>
          <a:bodyPr/>
          <a:lstStyle/>
          <a:p>
            <a:r>
              <a:rPr lang="en-US" dirty="0" smtClean="0"/>
              <a:t>Many gay and bisexual writers have used pseudonyms to protect their identities, including several prominent poets and playwrights. </a:t>
            </a:r>
          </a:p>
          <a:p>
            <a:r>
              <a:rPr lang="en-US" dirty="0" smtClean="0"/>
              <a:t>The use of pen names by writers including George Sand and Tennessee Williams will be reviewed to gain new insight into the motivation of the author of Shakespeare's works in adopting the name, as well as the possible motives of his heirs in preserving the alias.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Boy Actors in Elizabethan Theater</a:t>
            </a:r>
            <a:endParaRPr lang="en-US" dirty="0"/>
          </a:p>
        </p:txBody>
      </p:sp>
      <p:sp>
        <p:nvSpPr>
          <p:cNvPr id="3" name="Content Placeholder 2"/>
          <p:cNvSpPr>
            <a:spLocks noGrp="1"/>
          </p:cNvSpPr>
          <p:nvPr>
            <p:ph idx="1"/>
          </p:nvPr>
        </p:nvSpPr>
        <p:spPr/>
        <p:txBody>
          <a:bodyPr/>
          <a:lstStyle/>
          <a:p>
            <a:r>
              <a:rPr lang="en-US" dirty="0" smtClean="0"/>
              <a:t>In his article “When I Acted Young Antonius: Boy Actors and the </a:t>
            </a:r>
            <a:r>
              <a:rPr lang="en-US" dirty="0" err="1" smtClean="0"/>
              <a:t>Erotics</a:t>
            </a:r>
            <a:r>
              <a:rPr lang="en-US" dirty="0" smtClean="0"/>
              <a:t> of </a:t>
            </a:r>
            <a:r>
              <a:rPr lang="en-US" dirty="0" err="1" smtClean="0"/>
              <a:t>Jonsonian</a:t>
            </a:r>
            <a:r>
              <a:rPr lang="en-US" dirty="0" smtClean="0"/>
              <a:t> Theater,” Richmond Barbour provides a detailed analysis of sexuality and Elizabethan Theater. </a:t>
            </a:r>
          </a:p>
          <a:p>
            <a:r>
              <a:rPr lang="en-US" dirty="0" smtClean="0"/>
              <a:t>“The theaters of early modern London were recognized by both patrons and opponents to be houses of erotic display, of compelling allurements on stage and off.” </a:t>
            </a:r>
          </a:p>
          <a:p>
            <a:r>
              <a:rPr lang="en-US" dirty="0" smtClean="0"/>
              <a:t>“The erotic economy of what was in effect a male transvestite theater challenges the modern assumption that sexuality is normatively or “naturally” hetero and genital and optimally monogamous.”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effeminizing influences of theater</a:t>
            </a:r>
            <a:endParaRPr lang="en-US" dirty="0"/>
          </a:p>
        </p:txBody>
      </p:sp>
      <p:sp>
        <p:nvSpPr>
          <p:cNvPr id="3" name="Content Placeholder 2"/>
          <p:cNvSpPr>
            <a:spLocks noGrp="1"/>
          </p:cNvSpPr>
          <p:nvPr>
            <p:ph idx="1"/>
          </p:nvPr>
        </p:nvSpPr>
        <p:spPr/>
        <p:txBody>
          <a:bodyPr/>
          <a:lstStyle/>
          <a:p>
            <a:r>
              <a:rPr lang="en-US" dirty="0" smtClean="0"/>
              <a:t>“Recent studies of </a:t>
            </a:r>
            <a:r>
              <a:rPr lang="en-US" dirty="0" err="1" smtClean="0"/>
              <a:t>antitheatricalism</a:t>
            </a:r>
            <a:r>
              <a:rPr lang="en-US" dirty="0" smtClean="0"/>
              <a:t> and gender report that Jacobean culture held deep anxieties about the effeminizing influences of theater.”</a:t>
            </a:r>
          </a:p>
          <a:p>
            <a:r>
              <a:rPr lang="en-US" dirty="0" smtClean="0"/>
              <a:t>“While disguise promotes transgression, role playing also diffuses eroticism, elaborates foreplay, and may replace coition.” </a:t>
            </a:r>
          </a:p>
          <a:p>
            <a:r>
              <a:rPr lang="en-US" dirty="0" smtClean="0"/>
              <a:t>“Playhouses, it was feared, fostered social incoherence because they induced and exploited prolific lusts of transformation…boy players embodied the attractions of metamorphosis and minimized its threats – for both men and women.”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Theater as Prostitution</a:t>
            </a:r>
            <a:endParaRPr lang="en-US" dirty="0"/>
          </a:p>
        </p:txBody>
      </p:sp>
      <p:sp>
        <p:nvSpPr>
          <p:cNvPr id="3" name="Content Placeholder 2"/>
          <p:cNvSpPr>
            <a:spLocks noGrp="1"/>
          </p:cNvSpPr>
          <p:nvPr>
            <p:ph idx="1"/>
          </p:nvPr>
        </p:nvSpPr>
        <p:spPr>
          <a:xfrm>
            <a:off x="498474" y="1600200"/>
            <a:ext cx="7556313" cy="4525963"/>
          </a:xfrm>
        </p:spPr>
        <p:txBody>
          <a:bodyPr>
            <a:normAutofit/>
          </a:bodyPr>
          <a:lstStyle/>
          <a:p>
            <a:r>
              <a:rPr lang="en-US" dirty="0" smtClean="0"/>
              <a:t>The boys suspended the audience’s defensiveness against the gender confusion they performed, and were far less threatening than assertive women. </a:t>
            </a:r>
          </a:p>
          <a:p>
            <a:r>
              <a:rPr lang="en-US" dirty="0" smtClean="0"/>
              <a:t>In his article “Base Trade: Theater as Prostitution,” Joseph Lenz explores the basis for the metaphor. </a:t>
            </a:r>
          </a:p>
          <a:p>
            <a:r>
              <a:rPr lang="en-US" dirty="0" smtClean="0"/>
              <a:t>He notes the proximity to brothels and the presence of prostitutes, male and female, on stage and off. </a:t>
            </a:r>
          </a:p>
          <a:p>
            <a:r>
              <a:rPr lang="en-US" dirty="0" smtClean="0"/>
              <a:t>Stephen </a:t>
            </a:r>
            <a:r>
              <a:rPr lang="en-US" dirty="0" err="1" smtClean="0"/>
              <a:t>Gosson</a:t>
            </a:r>
            <a:r>
              <a:rPr lang="en-US" dirty="0" smtClean="0"/>
              <a:t> wrote in 1579, “Poets in theater wound the conscience, they arrange comforts of melody, to tickle the ear; costly apparel, to flatter the sight; effeminate gesture, to ravish the sense; and wanton speech, to whet desire to inordinate lust.”</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Lewd and Lascivious</a:t>
            </a:r>
            <a:endParaRPr lang="en-US" dirty="0"/>
          </a:p>
        </p:txBody>
      </p:sp>
      <p:sp>
        <p:nvSpPr>
          <p:cNvPr id="3" name="Content Placeholder 2"/>
          <p:cNvSpPr>
            <a:spLocks noGrp="1"/>
          </p:cNvSpPr>
          <p:nvPr>
            <p:ph idx="1"/>
          </p:nvPr>
        </p:nvSpPr>
        <p:spPr/>
        <p:txBody>
          <a:bodyPr/>
          <a:lstStyle/>
          <a:p>
            <a:r>
              <a:rPr lang="en-US" dirty="0" smtClean="0"/>
              <a:t>The theaters and brothels were both outside the city limits, in the Liberties, where the threat of coming into contact with disease, then associated with leprosy and now attributed to plague and syphilis, was very real. </a:t>
            </a:r>
          </a:p>
          <a:p>
            <a:r>
              <a:rPr lang="en-US" dirty="0" smtClean="0"/>
              <a:t>The analogy of patrons and audiences becoming “infected” with the “lascivious matters” and “lewd demeanors” was the subject of the Lord Mayor’s several appeals to Lord Burghley in the 1590s. </a:t>
            </a:r>
          </a:p>
          <a:p>
            <a:r>
              <a:rPr lang="en-US" dirty="0" smtClean="0"/>
              <a:t>Lenz states that “Without a doubt, the London theater and the plays performed in them were populated by whores and their bawds, in fiction and in fact.”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the world’s a brothel </a:t>
            </a:r>
            <a:endParaRPr lang="en-US" dirty="0"/>
          </a:p>
        </p:txBody>
      </p:sp>
      <p:sp>
        <p:nvSpPr>
          <p:cNvPr id="3" name="Content Placeholder 2"/>
          <p:cNvSpPr>
            <a:spLocks noGrp="1"/>
          </p:cNvSpPr>
          <p:nvPr>
            <p:ph idx="1"/>
          </p:nvPr>
        </p:nvSpPr>
        <p:spPr>
          <a:xfrm>
            <a:off x="498474" y="1282838"/>
            <a:ext cx="7556313" cy="4843325"/>
          </a:xfrm>
        </p:spPr>
        <p:txBody>
          <a:bodyPr/>
          <a:lstStyle/>
          <a:p>
            <a:r>
              <a:rPr lang="en-US" dirty="0" smtClean="0"/>
              <a:t>In 1584/85 Philip Henslowe acquired the lease for the Little Rose, an “inn” with extensive grounds in </a:t>
            </a:r>
            <a:r>
              <a:rPr lang="en-US" dirty="0" err="1" smtClean="0"/>
              <a:t>Southwark</a:t>
            </a:r>
            <a:r>
              <a:rPr lang="en-US" dirty="0" smtClean="0"/>
              <a:t>, one of the original “</a:t>
            </a:r>
            <a:r>
              <a:rPr lang="en-US" dirty="0" err="1" smtClean="0"/>
              <a:t>Bankside</a:t>
            </a:r>
            <a:r>
              <a:rPr lang="en-US" dirty="0" smtClean="0"/>
              <a:t> </a:t>
            </a:r>
            <a:r>
              <a:rPr lang="en-US" dirty="0" err="1" smtClean="0"/>
              <a:t>stewes</a:t>
            </a:r>
            <a:r>
              <a:rPr lang="en-US" dirty="0" smtClean="0"/>
              <a:t>” licensed by Henry II in 1161. </a:t>
            </a:r>
          </a:p>
          <a:p>
            <a:r>
              <a:rPr lang="en-US" dirty="0" smtClean="0"/>
              <a:t>In 1597 Henslowe acquired the Unicorn, another reputed brothel. </a:t>
            </a:r>
          </a:p>
          <a:p>
            <a:r>
              <a:rPr lang="en-US" dirty="0" smtClean="0"/>
              <a:t>For </a:t>
            </a:r>
            <a:r>
              <a:rPr lang="en-US" dirty="0" err="1" smtClean="0"/>
              <a:t>Gossen</a:t>
            </a:r>
            <a:r>
              <a:rPr lang="en-US" dirty="0" smtClean="0"/>
              <a:t>, the spectacle of a player strutting his stuff on the stage was virtually the same as a prostitute strutting hers or his upon the street: both lure citizens and whet appetites.</a:t>
            </a:r>
          </a:p>
          <a:p>
            <a:r>
              <a:rPr lang="en-US" dirty="0" smtClean="0"/>
              <a:t>Even the university stage, far removed from the </a:t>
            </a:r>
            <a:r>
              <a:rPr lang="en-US" dirty="0" err="1" smtClean="0"/>
              <a:t>Bankside</a:t>
            </a:r>
            <a:r>
              <a:rPr lang="en-US" dirty="0" smtClean="0"/>
              <a:t> stews, was seen as a place where </a:t>
            </a:r>
            <a:r>
              <a:rPr lang="en-US" dirty="0" err="1" smtClean="0"/>
              <a:t>crossdressed</a:t>
            </a:r>
            <a:r>
              <a:rPr lang="en-US" dirty="0" smtClean="0"/>
              <a:t> actors adorned with silk and feathers “doe it with </a:t>
            </a:r>
            <a:r>
              <a:rPr lang="en-US" dirty="0" err="1" smtClean="0"/>
              <a:t>lewde</a:t>
            </a:r>
            <a:r>
              <a:rPr lang="en-US" dirty="0" smtClean="0"/>
              <a:t> intent of committing </a:t>
            </a:r>
            <a:r>
              <a:rPr lang="en-US" dirty="0" err="1" smtClean="0"/>
              <a:t>whoredome</a:t>
            </a:r>
            <a:r>
              <a:rPr lang="en-US" dirty="0" smtClean="0"/>
              <a:t>, beguiling and deceiving.”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Likely Lads </a:t>
            </a:r>
            <a:endParaRPr lang="en-US" dirty="0"/>
          </a:p>
        </p:txBody>
      </p:sp>
      <p:sp>
        <p:nvSpPr>
          <p:cNvPr id="3" name="Content Placeholder 2"/>
          <p:cNvSpPr>
            <a:spLocks noGrp="1"/>
          </p:cNvSpPr>
          <p:nvPr>
            <p:ph idx="1"/>
          </p:nvPr>
        </p:nvSpPr>
        <p:spPr>
          <a:xfrm>
            <a:off x="498474" y="1334670"/>
            <a:ext cx="7556313" cy="4791493"/>
          </a:xfrm>
        </p:spPr>
        <p:txBody>
          <a:bodyPr>
            <a:normAutofit lnSpcReduction="10000"/>
          </a:bodyPr>
          <a:lstStyle/>
          <a:p>
            <a:r>
              <a:rPr lang="en-US" i="1" dirty="0" smtClean="0"/>
              <a:t>In Shakespeare Unbound</a:t>
            </a:r>
            <a:r>
              <a:rPr lang="en-US" dirty="0" smtClean="0"/>
              <a:t>, Rene Weis describes Shakespeare’s early days in </a:t>
            </a:r>
            <a:r>
              <a:rPr lang="en-US" dirty="0" err="1" smtClean="0"/>
              <a:t>Shoreditch</a:t>
            </a:r>
            <a:r>
              <a:rPr lang="en-US" dirty="0" smtClean="0"/>
              <a:t>, where “theaters and ‘stews’ – brothels -  stood cheek by jowl,” and supposes that Shakespeare would have met Marlowe living in this neighborhood. </a:t>
            </a:r>
          </a:p>
          <a:p>
            <a:r>
              <a:rPr lang="en-US" dirty="0" smtClean="0"/>
              <a:t>He states unequivocally, “There is little doubt of Marlowe’s homosexuality,” then continues, “it is this same, homosexual, brilliant, dangerous Kit Marlowe whom Shakespeare…came to admire and perhaps even love, if the glowing tribute he wrote seven years after Marlowe’s death can be trusted.” </a:t>
            </a:r>
          </a:p>
          <a:p>
            <a:r>
              <a:rPr lang="en-US" dirty="0" smtClean="0"/>
              <a:t>“Marlowe and Shakespeare must have been aware of each other, they both wrote for The Strange Men and </a:t>
            </a:r>
            <a:r>
              <a:rPr lang="en-US" dirty="0" err="1" smtClean="0"/>
              <a:t>Pembrokes</a:t>
            </a:r>
            <a:r>
              <a:rPr lang="en-US" dirty="0" smtClean="0"/>
              <a:t>, they lived in the same part of town, one was gay, the other bisexual. They shared a passion for Ovid.”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Shake-speare’s Sexuality</a:t>
            </a:r>
            <a:endParaRPr lang="en-US" dirty="0"/>
          </a:p>
        </p:txBody>
      </p:sp>
      <p:sp>
        <p:nvSpPr>
          <p:cNvPr id="3" name="Content Placeholder 2"/>
          <p:cNvSpPr>
            <a:spLocks noGrp="1"/>
          </p:cNvSpPr>
          <p:nvPr>
            <p:ph idx="1"/>
          </p:nvPr>
        </p:nvSpPr>
        <p:spPr>
          <a:xfrm>
            <a:off x="498474" y="1878904"/>
            <a:ext cx="7556313" cy="4247259"/>
          </a:xfrm>
        </p:spPr>
        <p:txBody>
          <a:bodyPr>
            <a:normAutofit/>
          </a:bodyPr>
          <a:lstStyle/>
          <a:p>
            <a:pPr indent="-341313">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In his book </a:t>
            </a:r>
            <a:r>
              <a:rPr lang="en-US" i="1" dirty="0" smtClean="0"/>
              <a:t>A History of Gay Literature</a:t>
            </a:r>
            <a:r>
              <a:rPr lang="en-US" dirty="0" smtClean="0"/>
              <a:t>, Gregory Woods devotes an entire chapter to Shakespeare.  He quotes John </a:t>
            </a:r>
            <a:r>
              <a:rPr lang="en-US" dirty="0" err="1" smtClean="0"/>
              <a:t>Clum</a:t>
            </a:r>
            <a:r>
              <a:rPr lang="en-US" dirty="0" smtClean="0"/>
              <a:t>, who writes “In Shakespeare, bisexuality,  hinted at, seems to be happily, if cautiously absorbed by society.” </a:t>
            </a:r>
          </a:p>
          <a:p>
            <a:pPr indent="-341313">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He then looks at the relationships in the plays, including that between Romeo and Mercutio, and Hal’s with Falstaff and the others in Henry IV Parts I and II.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Epidemic of Theatricality</a:t>
            </a:r>
            <a:endParaRPr lang="en-US" dirty="0"/>
          </a:p>
        </p:txBody>
      </p:sp>
      <p:sp>
        <p:nvSpPr>
          <p:cNvPr id="3" name="Content Placeholder 2"/>
          <p:cNvSpPr>
            <a:spLocks noGrp="1"/>
          </p:cNvSpPr>
          <p:nvPr>
            <p:ph idx="1"/>
          </p:nvPr>
        </p:nvSpPr>
        <p:spPr/>
        <p:txBody>
          <a:bodyPr/>
          <a:lstStyle/>
          <a:p>
            <a:r>
              <a:rPr lang="en-US" dirty="0" smtClean="0"/>
              <a:t>In </a:t>
            </a:r>
            <a:r>
              <a:rPr lang="en-US" i="1" dirty="0" smtClean="0"/>
              <a:t>Troilus &amp; Cressida</a:t>
            </a:r>
            <a:r>
              <a:rPr lang="en-US" dirty="0" smtClean="0"/>
              <a:t>, he notes that by imitating and ridiculing their superiors,  and thus inciting the other officers to do the same, “the older heroes’ authority is being threatened by an </a:t>
            </a:r>
            <a:r>
              <a:rPr lang="en-US" i="1" dirty="0" smtClean="0"/>
              <a:t>epidemic of satirical theatricality.” </a:t>
            </a:r>
          </a:p>
          <a:p>
            <a:r>
              <a:rPr lang="en-US" dirty="0" smtClean="0"/>
              <a:t>“There are connotation here of both contemporary Puritan objections to the theater itself, and of course, distrust of make love. Achilles and Patroclus are, at the very least, seeing too much of each other – </a:t>
            </a:r>
            <a:r>
              <a:rPr lang="en-US" dirty="0" err="1" smtClean="0"/>
              <a:t>homoerotically</a:t>
            </a:r>
            <a:r>
              <a:rPr lang="en-US" dirty="0" smtClean="0"/>
              <a:t> </a:t>
            </a:r>
            <a:r>
              <a:rPr lang="en-US" dirty="0" err="1" smtClean="0"/>
              <a:t>foresaking</a:t>
            </a:r>
            <a:r>
              <a:rPr lang="en-US" dirty="0" smtClean="0"/>
              <a:t> their </a:t>
            </a:r>
            <a:r>
              <a:rPr lang="en-US" dirty="0" err="1" smtClean="0"/>
              <a:t>homosocial</a:t>
            </a:r>
            <a:r>
              <a:rPr lang="en-US" dirty="0" smtClean="0"/>
              <a:t> obligations.”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Shake-speare’s Sonnets</a:t>
            </a:r>
            <a:endParaRPr lang="en-US" dirty="0"/>
          </a:p>
        </p:txBody>
      </p:sp>
      <p:sp>
        <p:nvSpPr>
          <p:cNvPr id="3" name="Content Placeholder 2"/>
          <p:cNvSpPr>
            <a:spLocks noGrp="1"/>
          </p:cNvSpPr>
          <p:nvPr>
            <p:ph idx="1"/>
          </p:nvPr>
        </p:nvSpPr>
        <p:spPr/>
        <p:txBody>
          <a:bodyPr>
            <a:normAutofit/>
          </a:bodyPr>
          <a:lstStyle/>
          <a:p>
            <a:r>
              <a:rPr lang="en-US" dirty="0" smtClean="0"/>
              <a:t>Woods states that “The Sonnets are either deeply emotional expressions of love or subtle imitations of such – either private love poems or flamboyant public exercises in literary expression.” </a:t>
            </a:r>
          </a:p>
          <a:p>
            <a:r>
              <a:rPr lang="en-US" dirty="0" smtClean="0"/>
              <a:t>“They either constitute the greatest of the gay texts in the English language – or they do not.” </a:t>
            </a:r>
          </a:p>
          <a:p>
            <a:r>
              <a:rPr lang="en-US" dirty="0" smtClean="0"/>
              <a:t>He notes Simon </a:t>
            </a:r>
            <a:r>
              <a:rPr lang="en-US" dirty="0" err="1" smtClean="0"/>
              <a:t>Shepard’s</a:t>
            </a:r>
            <a:r>
              <a:rPr lang="en-US" dirty="0" smtClean="0"/>
              <a:t> warning that “the manhood of Englishness is at stake.”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Reputation of the so-called Bard</a:t>
            </a:r>
            <a:endParaRPr lang="en-US" dirty="0"/>
          </a:p>
        </p:txBody>
      </p:sp>
      <p:sp>
        <p:nvSpPr>
          <p:cNvPr id="3" name="Content Placeholder 2"/>
          <p:cNvSpPr>
            <a:spLocks noGrp="1"/>
          </p:cNvSpPr>
          <p:nvPr>
            <p:ph idx="1"/>
          </p:nvPr>
        </p:nvSpPr>
        <p:spPr/>
        <p:txBody>
          <a:bodyPr>
            <a:normAutofit/>
          </a:bodyPr>
          <a:lstStyle/>
          <a:p>
            <a:r>
              <a:rPr lang="en-US" dirty="0" smtClean="0"/>
              <a:t>Woods cites the example of Michelangelo’s sonnets, addressed to a young man, but subsequently changed “as in Michelangelo the Younger’s 1623 edition of his great-uncle’s </a:t>
            </a:r>
            <a:r>
              <a:rPr lang="en-US" i="1" dirty="0" smtClean="0"/>
              <a:t>Rime</a:t>
            </a:r>
            <a:r>
              <a:rPr lang="en-US" dirty="0" smtClean="0"/>
              <a:t>, certain radical editorial changes could be made to render the love poetry safe.” </a:t>
            </a:r>
          </a:p>
          <a:p>
            <a:r>
              <a:rPr lang="en-US" dirty="0" smtClean="0"/>
              <a:t>He concludes that “the bottom line is always the sexual orientation of the so-called Bard…the reputation of the sonneteer.”  </a:t>
            </a:r>
          </a:p>
          <a:p>
            <a:r>
              <a:rPr lang="en-US" dirty="0" smtClean="0"/>
              <a:t>“For centuries the sequence has been testing the extent to which canonical English literature will ever be allowed to be ‘gay literature’ at all.” </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as Impersonation</a:t>
            </a:r>
            <a:endParaRPr lang="en-US" dirty="0"/>
          </a:p>
        </p:txBody>
      </p:sp>
      <p:sp>
        <p:nvSpPr>
          <p:cNvPr id="3" name="Content Placeholder 2"/>
          <p:cNvSpPr>
            <a:spLocks noGrp="1"/>
          </p:cNvSpPr>
          <p:nvPr>
            <p:ph idx="1"/>
          </p:nvPr>
        </p:nvSpPr>
        <p:spPr/>
        <p:txBody>
          <a:bodyPr/>
          <a:lstStyle/>
          <a:p>
            <a:r>
              <a:rPr lang="en-US" dirty="0" smtClean="0"/>
              <a:t>In Nom de Plume, Carmela </a:t>
            </a:r>
            <a:r>
              <a:rPr lang="en-US" dirty="0" err="1" smtClean="0"/>
              <a:t>Ciuraru</a:t>
            </a:r>
            <a:r>
              <a:rPr lang="en-US" dirty="0" smtClean="0"/>
              <a:t> writes “To a certain extent, all writing involves impersonation – the act of summoning an impersonal ‘I’ to create the speaker of a poem or the characters in a novel.” </a:t>
            </a:r>
          </a:p>
          <a:p>
            <a:r>
              <a:rPr lang="en-US" dirty="0" smtClean="0"/>
              <a:t> She quotes French journalist Francoise </a:t>
            </a:r>
            <a:r>
              <a:rPr lang="en-US" dirty="0" err="1" smtClean="0"/>
              <a:t>Nourissier</a:t>
            </a:r>
            <a:r>
              <a:rPr lang="en-US" dirty="0" smtClean="0"/>
              <a:t>, who contends that a nom-de-plume provides a space in which “obstacles fall away, and one’s reserve dissipates.” </a:t>
            </a:r>
          </a:p>
          <a:p>
            <a:r>
              <a:rPr lang="en-US" dirty="0" err="1" smtClean="0"/>
              <a:t>Ciuraru</a:t>
            </a:r>
            <a:r>
              <a:rPr lang="en-US" dirty="0" smtClean="0"/>
              <a:t> concludes, “The erasure of a primary name can reveal what appears to be a truer, better, more authentic self. Or it can attain the opposite, by allowing a writer to take flight from a self that is ‘true’ yet shameful or despised. “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Unanswerable Question</a:t>
            </a:r>
            <a:endParaRPr lang="en-US" dirty="0"/>
          </a:p>
        </p:txBody>
      </p:sp>
      <p:sp>
        <p:nvSpPr>
          <p:cNvPr id="3" name="Content Placeholder 2"/>
          <p:cNvSpPr>
            <a:spLocks noGrp="1"/>
          </p:cNvSpPr>
          <p:nvPr>
            <p:ph idx="1"/>
          </p:nvPr>
        </p:nvSpPr>
        <p:spPr/>
        <p:txBody>
          <a:bodyPr/>
          <a:lstStyle/>
          <a:p>
            <a:pPr marL="319088" indent="-319088">
              <a:lnSpc>
                <a:spcPct val="100000"/>
              </a:lnSpc>
              <a:spcBef>
                <a:spcPts val="800"/>
              </a:spcBef>
              <a:buFont typeface="Arial" pitchFamily="1" charset="0"/>
              <a:buChar char="•"/>
              <a:tabLst>
                <a:tab pos="319088" algn="l"/>
                <a:tab pos="776288" algn="l"/>
                <a:tab pos="1233488" algn="l"/>
                <a:tab pos="1690688" algn="l"/>
                <a:tab pos="2147888" algn="l"/>
                <a:tab pos="2605088" algn="l"/>
                <a:tab pos="3062288" algn="l"/>
                <a:tab pos="3519488" algn="l"/>
                <a:tab pos="3976688" algn="l"/>
                <a:tab pos="4433888" algn="l"/>
                <a:tab pos="4891088" algn="l"/>
                <a:tab pos="5348288" algn="l"/>
                <a:tab pos="5805488" algn="l"/>
                <a:tab pos="6262688" algn="l"/>
                <a:tab pos="6719888" algn="l"/>
                <a:tab pos="7177088" algn="l"/>
                <a:tab pos="7634288" algn="l"/>
                <a:tab pos="8091488" algn="l"/>
                <a:tab pos="8548688" algn="l"/>
                <a:tab pos="9005888" algn="l"/>
                <a:tab pos="9463088" algn="l"/>
              </a:tabLst>
            </a:pPr>
            <a:r>
              <a:rPr lang="en-US" dirty="0" smtClean="0">
                <a:solidFill>
                  <a:srgbClr val="000000"/>
                </a:solidFill>
                <a:ea typeface="DejaVu Sans" charset="0"/>
                <a:cs typeface="DejaVu Sans" charset="0"/>
              </a:rPr>
              <a:t>“issues of the homoerotic in Shakespeare are hopelessly entwined in academic controversy.  Everything seems to come back to the </a:t>
            </a:r>
            <a:r>
              <a:rPr lang="en-US" i="1" dirty="0" smtClean="0">
                <a:solidFill>
                  <a:srgbClr val="000000"/>
                </a:solidFill>
                <a:ea typeface="DejaVu Sans" charset="0"/>
                <a:cs typeface="DejaVu Sans" charset="0"/>
              </a:rPr>
              <a:t>unanswerable question</a:t>
            </a:r>
            <a:r>
              <a:rPr lang="en-US" dirty="0" smtClean="0">
                <a:solidFill>
                  <a:srgbClr val="000000"/>
                </a:solidFill>
                <a:ea typeface="DejaVu Sans" charset="0"/>
                <a:cs typeface="DejaVu Sans" charset="0"/>
              </a:rPr>
              <a:t> of Shakespeare’s own sexual orientation.”</a:t>
            </a:r>
          </a:p>
          <a:p>
            <a:pPr marL="319088" indent="-319088">
              <a:lnSpc>
                <a:spcPct val="100000"/>
              </a:lnSpc>
              <a:spcBef>
                <a:spcPts val="800"/>
              </a:spcBef>
              <a:buFont typeface="Arial" pitchFamily="1" charset="0"/>
              <a:buChar char="•"/>
              <a:tabLst>
                <a:tab pos="319088" algn="l"/>
                <a:tab pos="776288" algn="l"/>
                <a:tab pos="1233488" algn="l"/>
                <a:tab pos="1690688" algn="l"/>
                <a:tab pos="2147888" algn="l"/>
                <a:tab pos="2605088" algn="l"/>
                <a:tab pos="3062288" algn="l"/>
                <a:tab pos="3519488" algn="l"/>
                <a:tab pos="3976688" algn="l"/>
                <a:tab pos="4433888" algn="l"/>
                <a:tab pos="4891088" algn="l"/>
                <a:tab pos="5348288" algn="l"/>
                <a:tab pos="5805488" algn="l"/>
                <a:tab pos="6262688" algn="l"/>
                <a:tab pos="6719888" algn="l"/>
                <a:tab pos="7177088" algn="l"/>
                <a:tab pos="7634288" algn="l"/>
                <a:tab pos="8091488" algn="l"/>
                <a:tab pos="8548688" algn="l"/>
                <a:tab pos="9005888" algn="l"/>
                <a:tab pos="9463088" algn="l"/>
              </a:tabLst>
            </a:pPr>
            <a:r>
              <a:rPr lang="en-US" dirty="0" smtClean="0">
                <a:solidFill>
                  <a:srgbClr val="000000"/>
                </a:solidFill>
                <a:ea typeface="DejaVu Sans" charset="0"/>
                <a:cs typeface="DejaVu Sans" charset="0"/>
              </a:rPr>
              <a:t>“ ... by calling attention to the large amount of homoerotic material, they raise </a:t>
            </a:r>
            <a:r>
              <a:rPr lang="en-US" i="1" dirty="0" smtClean="0">
                <a:solidFill>
                  <a:srgbClr val="000000"/>
                </a:solidFill>
                <a:ea typeface="DejaVu Sans" charset="0"/>
                <a:cs typeface="DejaVu Sans" charset="0"/>
              </a:rPr>
              <a:t>serious questions</a:t>
            </a:r>
            <a:r>
              <a:rPr lang="en-US" dirty="0" smtClean="0">
                <a:solidFill>
                  <a:srgbClr val="000000"/>
                </a:solidFill>
                <a:ea typeface="DejaVu Sans" charset="0"/>
                <a:cs typeface="DejaVu Sans" charset="0"/>
              </a:rPr>
              <a:t> about the nature of love in his works.” – Maurice </a:t>
            </a:r>
            <a:r>
              <a:rPr lang="en-US" dirty="0" err="1" smtClean="0">
                <a:solidFill>
                  <a:srgbClr val="000000"/>
                </a:solidFill>
                <a:ea typeface="DejaVu Sans" charset="0"/>
                <a:cs typeface="DejaVu Sans" charset="0"/>
              </a:rPr>
              <a:t>Charney</a:t>
            </a:r>
            <a:r>
              <a:rPr lang="en-US" dirty="0" smtClean="0">
                <a:solidFill>
                  <a:srgbClr val="000000"/>
                </a:solidFill>
                <a:ea typeface="DejaVu Sans" charset="0"/>
                <a:cs typeface="DejaVu Sans" charset="0"/>
              </a:rPr>
              <a:t>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 &amp; Shakespeare</a:t>
            </a:r>
            <a:endParaRPr lang="en-US" dirty="0"/>
          </a:p>
        </p:txBody>
      </p:sp>
      <p:sp>
        <p:nvSpPr>
          <p:cNvPr id="3" name="Content Placeholder 2"/>
          <p:cNvSpPr>
            <a:spLocks noGrp="1"/>
          </p:cNvSpPr>
          <p:nvPr>
            <p:ph idx="1"/>
          </p:nvPr>
        </p:nvSpPr>
        <p:spPr/>
        <p:txBody>
          <a:bodyPr/>
          <a:lstStyle/>
          <a:p>
            <a:r>
              <a:rPr lang="en-US" dirty="0" smtClean="0">
                <a:solidFill>
                  <a:srgbClr val="000000"/>
                </a:solidFill>
                <a:ea typeface="DejaVu Sans" charset="0"/>
                <a:cs typeface="DejaVu Sans" charset="0"/>
              </a:rPr>
              <a:t>“From the beginnings of Shakespeare’s career, </a:t>
            </a:r>
            <a:r>
              <a:rPr lang="en-US" i="1" dirty="0" smtClean="0">
                <a:solidFill>
                  <a:srgbClr val="000000"/>
                </a:solidFill>
                <a:ea typeface="DejaVu Sans" charset="0"/>
                <a:cs typeface="DejaVu Sans" charset="0"/>
              </a:rPr>
              <a:t>Two Gentlemen of Verona</a:t>
            </a:r>
            <a:r>
              <a:rPr lang="en-US" dirty="0" smtClean="0">
                <a:solidFill>
                  <a:srgbClr val="000000"/>
                </a:solidFill>
                <a:ea typeface="DejaVu Sans" charset="0"/>
                <a:cs typeface="DejaVu Sans" charset="0"/>
              </a:rPr>
              <a:t> to the end of it, </a:t>
            </a:r>
            <a:r>
              <a:rPr lang="en-US" i="1" dirty="0" smtClean="0">
                <a:solidFill>
                  <a:srgbClr val="000000"/>
                </a:solidFill>
                <a:ea typeface="DejaVu Sans" charset="0"/>
                <a:cs typeface="DejaVu Sans" charset="0"/>
              </a:rPr>
              <a:t>Two Noble Kinsmen</a:t>
            </a:r>
            <a:r>
              <a:rPr lang="en-US" dirty="0" smtClean="0">
                <a:solidFill>
                  <a:srgbClr val="000000"/>
                </a:solidFill>
                <a:ea typeface="DejaVu Sans" charset="0"/>
                <a:cs typeface="DejaVu Sans" charset="0"/>
              </a:rPr>
              <a:t>, his plays are full of close, loving, even passionate male friendships.” - Stanley Wells</a:t>
            </a:r>
          </a:p>
          <a:p>
            <a:r>
              <a:rPr lang="en-US" i="1" dirty="0" smtClean="0">
                <a:solidFill>
                  <a:srgbClr val="000000"/>
                </a:solidFill>
                <a:ea typeface="DejaVu Sans" charset="0"/>
                <a:cs typeface="DejaVu Sans" charset="0"/>
              </a:rPr>
              <a:t>“</a:t>
            </a:r>
            <a:r>
              <a:rPr lang="en-US" dirty="0" smtClean="0">
                <a:solidFill>
                  <a:srgbClr val="000000"/>
                </a:solidFill>
                <a:ea typeface="DejaVu Sans" charset="0"/>
                <a:cs typeface="DejaVu Sans" charset="0"/>
              </a:rPr>
              <a:t>Again and again, the plots in Shakespeare's plays turn on the intimate relationship of two male friends driven apart by a woman.” – Bruce R. Smith</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Stratfordians</a:t>
            </a:r>
            <a:r>
              <a:rPr lang="en-US" dirty="0" smtClean="0"/>
              <a:t> and Oxfordians Agree!</a:t>
            </a:r>
            <a:endParaRPr lang="en-US" dirty="0"/>
          </a:p>
        </p:txBody>
      </p:sp>
      <p:sp>
        <p:nvSpPr>
          <p:cNvPr id="3" name="Content Placeholder 2"/>
          <p:cNvSpPr>
            <a:spLocks noGrp="1"/>
          </p:cNvSpPr>
          <p:nvPr>
            <p:ph idx="1"/>
          </p:nvPr>
        </p:nvSpPr>
        <p:spPr/>
        <p:txBody>
          <a:bodyPr>
            <a:normAutofit fontScale="92500" lnSpcReduction="10000"/>
          </a:bodyPr>
          <a:lstStyle/>
          <a:p>
            <a:pPr marL="319088" indent="-319088">
              <a:lnSpc>
                <a:spcPct val="100000"/>
              </a:lnSpc>
              <a:spcBef>
                <a:spcPts val="800"/>
              </a:spcBef>
              <a:buFont typeface="Arial" pitchFamily="1" charset="0"/>
              <a:buChar char="•"/>
              <a:tabLst>
                <a:tab pos="319088" algn="l"/>
                <a:tab pos="776288" algn="l"/>
                <a:tab pos="1233488" algn="l"/>
                <a:tab pos="1690688" algn="l"/>
                <a:tab pos="2147888" algn="l"/>
                <a:tab pos="2605088" algn="l"/>
                <a:tab pos="3062288" algn="l"/>
                <a:tab pos="3519488" algn="l"/>
                <a:tab pos="3976688" algn="l"/>
                <a:tab pos="4433888" algn="l"/>
                <a:tab pos="4891088" algn="l"/>
                <a:tab pos="5348288" algn="l"/>
                <a:tab pos="5805488" algn="l"/>
                <a:tab pos="6262688" algn="l"/>
                <a:tab pos="6719888" algn="l"/>
                <a:tab pos="7177088" algn="l"/>
                <a:tab pos="7634288" algn="l"/>
                <a:tab pos="8091488" algn="l"/>
                <a:tab pos="8548688" algn="l"/>
                <a:tab pos="9005888" algn="l"/>
                <a:tab pos="9463088" algn="l"/>
              </a:tabLst>
            </a:pPr>
            <a:r>
              <a:rPr lang="en-US" b="1" i="1" dirty="0" smtClean="0">
                <a:solidFill>
                  <a:srgbClr val="000000"/>
                </a:solidFill>
                <a:ea typeface="DejaVu Sans" charset="0"/>
                <a:cs typeface="DejaVu Sans" charset="0"/>
              </a:rPr>
              <a:t>Peter Holland,</a:t>
            </a:r>
            <a:r>
              <a:rPr lang="en-US" dirty="0" smtClean="0">
                <a:solidFill>
                  <a:srgbClr val="000000"/>
                </a:solidFill>
                <a:ea typeface="DejaVu Sans" charset="0"/>
                <a:cs typeface="DejaVu Sans" charset="0"/>
              </a:rPr>
              <a:t> in the </a:t>
            </a:r>
            <a:r>
              <a:rPr lang="en-US" i="1" dirty="0" smtClean="0">
                <a:solidFill>
                  <a:srgbClr val="000000"/>
                </a:solidFill>
                <a:ea typeface="DejaVu Sans" charset="0"/>
                <a:cs typeface="DejaVu Sans" charset="0"/>
              </a:rPr>
              <a:t>New Oxford Dictionary of National Biography</a:t>
            </a:r>
            <a:r>
              <a:rPr lang="en-US" dirty="0" smtClean="0">
                <a:solidFill>
                  <a:srgbClr val="000000"/>
                </a:solidFill>
                <a:ea typeface="DejaVu Sans" charset="0"/>
                <a:cs typeface="DejaVu Sans" charset="0"/>
              </a:rPr>
              <a:t> (2004), states that </a:t>
            </a:r>
            <a:r>
              <a:rPr lang="en-US" i="1" dirty="0" smtClean="0">
                <a:solidFill>
                  <a:srgbClr val="000000"/>
                </a:solidFill>
                <a:ea typeface="DejaVu Sans" charset="0"/>
                <a:cs typeface="DejaVu Sans" charset="0"/>
              </a:rPr>
              <a:t>“</a:t>
            </a:r>
            <a:r>
              <a:rPr lang="en-US" dirty="0" smtClean="0">
                <a:solidFill>
                  <a:srgbClr val="000000"/>
                </a:solidFill>
                <a:ea typeface="DejaVu Sans" charset="0"/>
                <a:cs typeface="DejaVu Sans" charset="0"/>
              </a:rPr>
              <a:t>the explicit homoeroticism [of the Sonnets] suggests that Shakespeare’s sexuality was</a:t>
            </a:r>
            <a:r>
              <a:rPr lang="en-US" i="1" dirty="0" smtClean="0">
                <a:solidFill>
                  <a:srgbClr val="000000"/>
                </a:solidFill>
                <a:ea typeface="DejaVu Sans" charset="0"/>
                <a:cs typeface="DejaVu Sans" charset="0"/>
              </a:rPr>
              <a:t> consciously bisexual</a:t>
            </a:r>
            <a:r>
              <a:rPr lang="en-US" dirty="0" smtClean="0">
                <a:solidFill>
                  <a:srgbClr val="000000"/>
                </a:solidFill>
                <a:ea typeface="DejaVu Sans" charset="0"/>
                <a:cs typeface="DejaVu Sans" charset="0"/>
              </a:rPr>
              <a:t> in its desires.”</a:t>
            </a:r>
          </a:p>
          <a:p>
            <a:pPr marL="319088" indent="-319088">
              <a:lnSpc>
                <a:spcPct val="100000"/>
              </a:lnSpc>
              <a:spcBef>
                <a:spcPts val="800"/>
              </a:spcBef>
              <a:buFont typeface="Arial" pitchFamily="1" charset="0"/>
              <a:buChar char="•"/>
              <a:tabLst>
                <a:tab pos="319088" algn="l"/>
                <a:tab pos="776288" algn="l"/>
                <a:tab pos="1233488" algn="l"/>
                <a:tab pos="1690688" algn="l"/>
                <a:tab pos="2147888" algn="l"/>
                <a:tab pos="2605088" algn="l"/>
                <a:tab pos="3062288" algn="l"/>
                <a:tab pos="3519488" algn="l"/>
                <a:tab pos="3976688" algn="l"/>
                <a:tab pos="4433888" algn="l"/>
                <a:tab pos="4891088" algn="l"/>
                <a:tab pos="5348288" algn="l"/>
                <a:tab pos="5805488" algn="l"/>
                <a:tab pos="6262688" algn="l"/>
                <a:tab pos="6719888" algn="l"/>
                <a:tab pos="7177088" algn="l"/>
                <a:tab pos="7634288" algn="l"/>
                <a:tab pos="8091488" algn="l"/>
                <a:tab pos="8548688" algn="l"/>
                <a:tab pos="9005888" algn="l"/>
                <a:tab pos="9463088" algn="l"/>
              </a:tabLst>
            </a:pPr>
            <a:r>
              <a:rPr lang="en-US" b="1" i="1" dirty="0" smtClean="0">
                <a:solidFill>
                  <a:srgbClr val="000000"/>
                </a:solidFill>
                <a:ea typeface="DejaVu Sans" charset="0"/>
                <a:cs typeface="DejaVu Sans" charset="0"/>
              </a:rPr>
              <a:t>Harold Bloom:</a:t>
            </a:r>
            <a:r>
              <a:rPr lang="en-US" dirty="0" smtClean="0">
                <a:solidFill>
                  <a:srgbClr val="000000"/>
                </a:solidFill>
                <a:ea typeface="DejaVu Sans" charset="0"/>
                <a:cs typeface="DejaVu Sans" charset="0"/>
              </a:rPr>
              <a:t> “The human endowment, Shakespeare keeps intimating, is </a:t>
            </a:r>
            <a:r>
              <a:rPr lang="en-US" i="1" dirty="0" smtClean="0">
                <a:solidFill>
                  <a:srgbClr val="000000"/>
                </a:solidFill>
                <a:ea typeface="DejaVu Sans" charset="0"/>
                <a:cs typeface="DejaVu Sans" charset="0"/>
              </a:rPr>
              <a:t>bisexual</a:t>
            </a:r>
            <a:r>
              <a:rPr lang="en-US" dirty="0" smtClean="0">
                <a:solidFill>
                  <a:srgbClr val="000000"/>
                </a:solidFill>
                <a:ea typeface="DejaVu Sans" charset="0"/>
                <a:cs typeface="DejaVu Sans" charset="0"/>
              </a:rPr>
              <a:t>.”</a:t>
            </a:r>
          </a:p>
          <a:p>
            <a:pPr marL="319088" indent="-319088">
              <a:tabLst>
                <a:tab pos="319088" algn="l"/>
                <a:tab pos="431800" algn="l"/>
                <a:tab pos="889000" algn="l"/>
                <a:tab pos="1346200" algn="l"/>
                <a:tab pos="1803400" algn="l"/>
                <a:tab pos="2260600" algn="l"/>
                <a:tab pos="2717800" algn="l"/>
                <a:tab pos="3175000" algn="l"/>
                <a:tab pos="3632200" algn="l"/>
                <a:tab pos="4089400" algn="l"/>
                <a:tab pos="4546600" algn="l"/>
                <a:tab pos="5003800" algn="l"/>
                <a:tab pos="5461000" algn="l"/>
                <a:tab pos="5918200" algn="l"/>
                <a:tab pos="6375400" algn="l"/>
                <a:tab pos="6832600" algn="l"/>
                <a:tab pos="7289800" algn="l"/>
                <a:tab pos="7747000" algn="l"/>
                <a:tab pos="8204200" algn="l"/>
                <a:tab pos="8661400" algn="l"/>
                <a:tab pos="9118600" algn="l"/>
              </a:tabLst>
              <a:defRPr/>
            </a:pPr>
            <a:r>
              <a:rPr lang="en-US" b="1" i="1" dirty="0" smtClean="0"/>
              <a:t>J.T. Looney:</a:t>
            </a:r>
            <a:r>
              <a:rPr lang="en-US" dirty="0" smtClean="0"/>
              <a:t> Identified the “doubtful and somewhat conflicted attitude to women,” as one of the characteristics of the author, and that this ‘one characteristic' might afford an explanation for the very existence of the Shakespeare mystery.” </a:t>
            </a:r>
          </a:p>
          <a:p>
            <a:pPr marL="319088" indent="-319088">
              <a:tabLst>
                <a:tab pos="319088" algn="l"/>
                <a:tab pos="431800" algn="l"/>
                <a:tab pos="889000" algn="l"/>
                <a:tab pos="1346200" algn="l"/>
                <a:tab pos="1803400" algn="l"/>
                <a:tab pos="2260600" algn="l"/>
                <a:tab pos="2717800" algn="l"/>
                <a:tab pos="3175000" algn="l"/>
                <a:tab pos="3632200" algn="l"/>
                <a:tab pos="4089400" algn="l"/>
                <a:tab pos="4546600" algn="l"/>
                <a:tab pos="5003800" algn="l"/>
                <a:tab pos="5461000" algn="l"/>
                <a:tab pos="5918200" algn="l"/>
                <a:tab pos="6375400" algn="l"/>
                <a:tab pos="6832600" algn="l"/>
                <a:tab pos="7289800" algn="l"/>
                <a:tab pos="7747000" algn="l"/>
                <a:tab pos="8204200" algn="l"/>
                <a:tab pos="8661400" algn="l"/>
                <a:tab pos="9118600" algn="l"/>
              </a:tabLst>
              <a:defRPr/>
            </a:pPr>
            <a:r>
              <a:rPr lang="en-US" b="1" i="1" dirty="0" smtClean="0"/>
              <a:t>Charlton </a:t>
            </a:r>
            <a:r>
              <a:rPr lang="en-US" b="1" i="1" dirty="0" err="1" smtClean="0"/>
              <a:t>Ogburn</a:t>
            </a:r>
            <a:r>
              <a:rPr lang="en-US" b="1" i="1" dirty="0" smtClean="0"/>
              <a:t> Jr.</a:t>
            </a:r>
            <a:r>
              <a:rPr lang="en-US" dirty="0" smtClean="0"/>
              <a:t> was repelled by the idea of Oxford being bisexual.</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de Vere’s Sexuality</a:t>
            </a:r>
            <a:endParaRPr lang="en-US" dirty="0"/>
          </a:p>
        </p:txBody>
      </p:sp>
      <p:sp>
        <p:nvSpPr>
          <p:cNvPr id="3" name="Content Placeholder 2"/>
          <p:cNvSpPr>
            <a:spLocks noGrp="1"/>
          </p:cNvSpPr>
          <p:nvPr>
            <p:ph idx="1"/>
          </p:nvPr>
        </p:nvSpPr>
        <p:spPr/>
        <p:txBody>
          <a:bodyPr/>
          <a:lstStyle/>
          <a:p>
            <a:pPr marL="320675" indent="-319088" fontAlgn="auto">
              <a:spcAft>
                <a:spcPts val="0"/>
              </a:spcAft>
              <a:buFontTx/>
              <a:buNone/>
              <a:tabLst>
                <a:tab pos="320675" algn="l"/>
                <a:tab pos="433388" algn="l"/>
                <a:tab pos="890588" algn="l"/>
                <a:tab pos="1347788" algn="l"/>
                <a:tab pos="1804988" algn="l"/>
                <a:tab pos="2262188" algn="l"/>
                <a:tab pos="2719388" algn="l"/>
                <a:tab pos="3176588" algn="l"/>
                <a:tab pos="3633788" algn="l"/>
                <a:tab pos="4090988" algn="l"/>
                <a:tab pos="4548188" algn="l"/>
                <a:tab pos="5005388" algn="l"/>
                <a:tab pos="5462588" algn="l"/>
                <a:tab pos="5919788" algn="l"/>
                <a:tab pos="6376988" algn="l"/>
                <a:tab pos="6834188" algn="l"/>
                <a:tab pos="7291388" algn="l"/>
                <a:tab pos="7748588" algn="l"/>
                <a:tab pos="8205788" algn="l"/>
                <a:tab pos="8662988" algn="l"/>
                <a:tab pos="9120188" algn="l"/>
              </a:tabLst>
              <a:defRPr/>
            </a:pPr>
            <a:r>
              <a:rPr lang="en-US" dirty="0" smtClean="0"/>
              <a:t>Evidence for Oxford’s bisexuality would most likely be found in seven areas:</a:t>
            </a:r>
          </a:p>
          <a:p>
            <a:pPr marL="320675" indent="-319088" fontAlgn="auto">
              <a:spcAft>
                <a:spcPts val="0"/>
              </a:spcAft>
              <a:buFont typeface="Times New Roman" pitchFamily="1" charset="0"/>
              <a:buAutoNum type="arabicPeriod"/>
              <a:tabLst>
                <a:tab pos="320675" algn="l"/>
                <a:tab pos="433388" algn="l"/>
                <a:tab pos="890588" algn="l"/>
                <a:tab pos="1347788" algn="l"/>
                <a:tab pos="1804988" algn="l"/>
                <a:tab pos="2262188" algn="l"/>
                <a:tab pos="2719388" algn="l"/>
                <a:tab pos="3176588" algn="l"/>
                <a:tab pos="3633788" algn="l"/>
                <a:tab pos="4090988" algn="l"/>
                <a:tab pos="4548188" algn="l"/>
                <a:tab pos="5005388" algn="l"/>
                <a:tab pos="5462588" algn="l"/>
                <a:tab pos="5919788" algn="l"/>
                <a:tab pos="6376988" algn="l"/>
                <a:tab pos="6834188" algn="l"/>
                <a:tab pos="7291388" algn="l"/>
                <a:tab pos="7748588" algn="l"/>
                <a:tab pos="8205788" algn="l"/>
                <a:tab pos="8662988" algn="l"/>
                <a:tab pos="9120188" algn="l"/>
              </a:tabLst>
              <a:defRPr/>
            </a:pPr>
            <a:r>
              <a:rPr lang="en-US" dirty="0" smtClean="0"/>
              <a:t>His relationship with his two wives and other women.</a:t>
            </a:r>
          </a:p>
          <a:p>
            <a:pPr marL="320675" indent="-319088" fontAlgn="auto">
              <a:spcAft>
                <a:spcPts val="0"/>
              </a:spcAft>
              <a:buFont typeface="Times New Roman" pitchFamily="1" charset="0"/>
              <a:buAutoNum type="arabicPeriod"/>
              <a:tabLst>
                <a:tab pos="320675" algn="l"/>
                <a:tab pos="433388" algn="l"/>
                <a:tab pos="890588" algn="l"/>
                <a:tab pos="1347788" algn="l"/>
                <a:tab pos="1804988" algn="l"/>
                <a:tab pos="2262188" algn="l"/>
                <a:tab pos="2719388" algn="l"/>
                <a:tab pos="3176588" algn="l"/>
                <a:tab pos="3633788" algn="l"/>
                <a:tab pos="4090988" algn="l"/>
                <a:tab pos="4548188" algn="l"/>
                <a:tab pos="5005388" algn="l"/>
                <a:tab pos="5462588" algn="l"/>
                <a:tab pos="5919788" algn="l"/>
                <a:tab pos="6376988" algn="l"/>
                <a:tab pos="6834188" algn="l"/>
                <a:tab pos="7291388" algn="l"/>
                <a:tab pos="7748588" algn="l"/>
                <a:tab pos="8205788" algn="l"/>
                <a:tab pos="8662988" algn="l"/>
                <a:tab pos="9120188" algn="l"/>
              </a:tabLst>
              <a:defRPr/>
            </a:pPr>
            <a:r>
              <a:rPr lang="en-US" dirty="0" smtClean="0"/>
              <a:t>His relationship with Orazio </a:t>
            </a:r>
            <a:r>
              <a:rPr lang="en-US" dirty="0" err="1" smtClean="0"/>
              <a:t>Coquo</a:t>
            </a:r>
            <a:r>
              <a:rPr lang="en-US" dirty="0" smtClean="0"/>
              <a:t>.</a:t>
            </a:r>
          </a:p>
          <a:p>
            <a:pPr marL="320675" indent="-319088" fontAlgn="auto">
              <a:spcAft>
                <a:spcPts val="0"/>
              </a:spcAft>
              <a:buFont typeface="Times New Roman" pitchFamily="1" charset="0"/>
              <a:buAutoNum type="arabicPeriod"/>
              <a:tabLst>
                <a:tab pos="320675" algn="l"/>
                <a:tab pos="433388" algn="l"/>
                <a:tab pos="890588" algn="l"/>
                <a:tab pos="1347788" algn="l"/>
                <a:tab pos="1804988" algn="l"/>
                <a:tab pos="2262188" algn="l"/>
                <a:tab pos="2719388" algn="l"/>
                <a:tab pos="3176588" algn="l"/>
                <a:tab pos="3633788" algn="l"/>
                <a:tab pos="4090988" algn="l"/>
                <a:tab pos="4548188" algn="l"/>
                <a:tab pos="5005388" algn="l"/>
                <a:tab pos="5462588" algn="l"/>
                <a:tab pos="5919788" algn="l"/>
                <a:tab pos="6376988" algn="l"/>
                <a:tab pos="6834188" algn="l"/>
                <a:tab pos="7291388" algn="l"/>
                <a:tab pos="7748588" algn="l"/>
                <a:tab pos="8205788" algn="l"/>
                <a:tab pos="8662988" algn="l"/>
                <a:tab pos="9120188" algn="l"/>
              </a:tabLst>
              <a:defRPr/>
            </a:pPr>
            <a:r>
              <a:rPr lang="en-US" dirty="0" smtClean="0"/>
              <a:t>The charges launched at him by his cousin Henry Howard and Charles Arundel.</a:t>
            </a:r>
          </a:p>
          <a:p>
            <a:pPr marL="320675" indent="-319088" fontAlgn="auto">
              <a:spcAft>
                <a:spcPts val="0"/>
              </a:spcAft>
              <a:buFont typeface="Times New Roman" pitchFamily="1" charset="0"/>
              <a:buAutoNum type="arabicPeriod"/>
              <a:tabLst>
                <a:tab pos="320675" algn="l"/>
                <a:tab pos="433388" algn="l"/>
                <a:tab pos="890588" algn="l"/>
                <a:tab pos="1347788" algn="l"/>
                <a:tab pos="1804988" algn="l"/>
                <a:tab pos="2262188" algn="l"/>
                <a:tab pos="2719388" algn="l"/>
                <a:tab pos="3176588" algn="l"/>
                <a:tab pos="3633788" algn="l"/>
                <a:tab pos="4090988" algn="l"/>
                <a:tab pos="4548188" algn="l"/>
                <a:tab pos="5005388" algn="l"/>
                <a:tab pos="5462588" algn="l"/>
                <a:tab pos="5919788" algn="l"/>
                <a:tab pos="6376988" algn="l"/>
                <a:tab pos="6834188" algn="l"/>
                <a:tab pos="7291388" algn="l"/>
                <a:tab pos="7748588" algn="l"/>
                <a:tab pos="8205788" algn="l"/>
                <a:tab pos="8662988" algn="l"/>
                <a:tab pos="9120188" algn="l"/>
              </a:tabLst>
              <a:defRPr/>
            </a:pPr>
            <a:r>
              <a:rPr lang="en-US" dirty="0" smtClean="0"/>
              <a:t>The charges launched against him by Gabriel Harvey.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de Vere’s Sexuality</a:t>
            </a:r>
            <a:endParaRPr lang="en-US" dirty="0"/>
          </a:p>
        </p:txBody>
      </p:sp>
      <p:sp>
        <p:nvSpPr>
          <p:cNvPr id="3" name="Content Placeholder 2"/>
          <p:cNvSpPr>
            <a:spLocks noGrp="1"/>
          </p:cNvSpPr>
          <p:nvPr>
            <p:ph idx="1"/>
          </p:nvPr>
        </p:nvSpPr>
        <p:spPr/>
        <p:txBody>
          <a:bodyPr>
            <a:normAutofit/>
          </a:bodyPr>
          <a:lstStyle/>
          <a:p>
            <a:pPr marL="320675" indent="-319088">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dirty="0" smtClean="0"/>
              <a:t>5. </a:t>
            </a:r>
            <a:r>
              <a:rPr lang="en-US" dirty="0" err="1" smtClean="0"/>
              <a:t>Barnabe</a:t>
            </a:r>
            <a:r>
              <a:rPr lang="en-US" dirty="0" smtClean="0"/>
              <a:t> Rich's 1581 description. </a:t>
            </a:r>
          </a:p>
          <a:p>
            <a:pPr marL="320675" indent="-319088">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dirty="0" smtClean="0"/>
              <a:t>6. His homosexual poetry under his own  name.</a:t>
            </a:r>
          </a:p>
          <a:p>
            <a:pPr marL="320675" indent="-319088">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dirty="0" smtClean="0"/>
              <a:t>7. His involvement in the theater from 1582 – 1604. </a:t>
            </a:r>
          </a:p>
          <a:p>
            <a:pPr marL="320675" indent="-319088">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r>
              <a:rPr lang="en-US" b="1" i="1" dirty="0" smtClean="0"/>
              <a:t>Gilbert:</a:t>
            </a:r>
            <a:r>
              <a:rPr lang="en-US" dirty="0" smtClean="0"/>
              <a:t> “That Oxford may well have been bisexual, seems plausible on several counts, including internal evidence from the plays”.</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Gabriel Harvey</a:t>
            </a:r>
            <a:endParaRPr lang="en-US" dirty="0"/>
          </a:p>
        </p:txBody>
      </p:sp>
      <p:sp>
        <p:nvSpPr>
          <p:cNvPr id="3" name="Content Placeholder 2"/>
          <p:cNvSpPr>
            <a:spLocks noGrp="1"/>
          </p:cNvSpPr>
          <p:nvPr>
            <p:ph idx="1"/>
          </p:nvPr>
        </p:nvSpPr>
        <p:spPr/>
        <p:txBody>
          <a:bodyPr/>
          <a:lstStyle/>
          <a:p>
            <a:r>
              <a:rPr lang="en-US" dirty="0" smtClean="0">
                <a:solidFill>
                  <a:srgbClr val="000000"/>
                </a:solidFill>
                <a:ea typeface="DejaVu Sans" charset="0"/>
                <a:cs typeface="DejaVu Sans" charset="0"/>
              </a:rPr>
              <a:t>In 1580, Gabriel Harvey described Oxford in his </a:t>
            </a:r>
            <a:r>
              <a:rPr lang="en-US" i="1" dirty="0" smtClean="0">
                <a:solidFill>
                  <a:srgbClr val="000000"/>
                </a:solidFill>
                <a:ea typeface="DejaVu Sans" charset="0"/>
                <a:cs typeface="DejaVu Sans" charset="0"/>
              </a:rPr>
              <a:t>Speculum </a:t>
            </a:r>
            <a:r>
              <a:rPr lang="en-US" i="1" dirty="0" err="1" smtClean="0">
                <a:solidFill>
                  <a:srgbClr val="000000"/>
                </a:solidFill>
                <a:ea typeface="DejaVu Sans" charset="0"/>
                <a:cs typeface="DejaVu Sans" charset="0"/>
              </a:rPr>
              <a:t>Tuscanismi</a:t>
            </a:r>
            <a:r>
              <a:rPr lang="en-US" dirty="0" smtClean="0">
                <a:solidFill>
                  <a:srgbClr val="000000"/>
                </a:solidFill>
                <a:ea typeface="DejaVu Sans" charset="0"/>
                <a:cs typeface="DejaVu Sans" charset="0"/>
              </a:rPr>
              <a:t>, as:</a:t>
            </a:r>
          </a:p>
          <a:p>
            <a:pPr>
              <a:buNone/>
            </a:pPr>
            <a:r>
              <a:rPr lang="en-US" dirty="0" smtClean="0">
                <a:solidFill>
                  <a:srgbClr val="000000"/>
                </a:solidFill>
                <a:ea typeface="DejaVu Sans" charset="0"/>
                <a:cs typeface="DejaVu Sans" charset="0"/>
              </a:rPr>
              <a:t>   “vain, frivolous, womanish, no man but a minion” (which, if used derogatorily, meant sodomite) ‘in deed most frivolous’...  “Delicate in speech, quaint in array, conceited in all points, In courtly guiles a passing singular odd man...”. </a:t>
            </a:r>
          </a:p>
          <a:p>
            <a:r>
              <a:rPr lang="en-US" dirty="0" smtClean="0">
                <a:solidFill>
                  <a:srgbClr val="000000"/>
                </a:solidFill>
                <a:ea typeface="DejaVu Sans" charset="0"/>
                <a:cs typeface="DejaVu Sans" charset="0"/>
              </a:rPr>
              <a:t>Oxford was furious and Harvey had to apologize and seek the protection of Robert Dudley, the Queen's favorite.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Attacks on Oxford and Lyly</a:t>
            </a:r>
            <a:endParaRPr lang="en-US" dirty="0"/>
          </a:p>
        </p:txBody>
      </p:sp>
      <p:sp>
        <p:nvSpPr>
          <p:cNvPr id="3" name="Content Placeholder 2"/>
          <p:cNvSpPr>
            <a:spLocks noGrp="1"/>
          </p:cNvSpPr>
          <p:nvPr>
            <p:ph idx="1"/>
          </p:nvPr>
        </p:nvSpPr>
        <p:spPr/>
        <p:txBody>
          <a:bodyPr/>
          <a:lstStyle/>
          <a:p>
            <a:pPr marL="411163" indent="-363538" fontAlgn="auto">
              <a:spcAft>
                <a:spcPts val="0"/>
              </a:spcAft>
              <a:buFontTx/>
              <a:buNone/>
              <a:tabLst>
                <a:tab pos="411163" algn="l"/>
                <a:tab pos="523875" algn="l"/>
                <a:tab pos="981075" algn="l"/>
                <a:tab pos="1438275" algn="l"/>
                <a:tab pos="1895475" algn="l"/>
                <a:tab pos="2352675" algn="l"/>
                <a:tab pos="2809875" algn="l"/>
                <a:tab pos="3267075" algn="l"/>
                <a:tab pos="3724275" algn="l"/>
                <a:tab pos="4181475" algn="l"/>
                <a:tab pos="4638675" algn="l"/>
                <a:tab pos="5095875" algn="l"/>
                <a:tab pos="5553075" algn="l"/>
                <a:tab pos="6010275" algn="l"/>
                <a:tab pos="6467475" algn="l"/>
                <a:tab pos="6924675" algn="l"/>
                <a:tab pos="7381875" algn="l"/>
                <a:tab pos="7839075" algn="l"/>
                <a:tab pos="8296275" algn="l"/>
                <a:tab pos="8753475" algn="l"/>
                <a:tab pos="9210675" algn="l"/>
              </a:tabLst>
              <a:defRPr/>
            </a:pPr>
            <a:r>
              <a:rPr lang="en-US" dirty="0" smtClean="0"/>
              <a:t>Harvey attacked Oxford again in 1589, saying Lyly was his “minion secretary” and “his stale” (prostitute).  </a:t>
            </a:r>
          </a:p>
          <a:p>
            <a:pPr marL="411163" indent="-363538" fontAlgn="auto">
              <a:spcAft>
                <a:spcPts val="0"/>
              </a:spcAft>
              <a:buFontTx/>
              <a:buNone/>
              <a:tabLst>
                <a:tab pos="411163" algn="l"/>
                <a:tab pos="523875" algn="l"/>
                <a:tab pos="981075" algn="l"/>
                <a:tab pos="1438275" algn="l"/>
                <a:tab pos="1895475" algn="l"/>
                <a:tab pos="2352675" algn="l"/>
                <a:tab pos="2809875" algn="l"/>
                <a:tab pos="3267075" algn="l"/>
                <a:tab pos="3724275" algn="l"/>
                <a:tab pos="4181475" algn="l"/>
                <a:tab pos="4638675" algn="l"/>
                <a:tab pos="5095875" algn="l"/>
                <a:tab pos="5553075" algn="l"/>
                <a:tab pos="6010275" algn="l"/>
                <a:tab pos="6467475" algn="l"/>
                <a:tab pos="6924675" algn="l"/>
                <a:tab pos="7381875" algn="l"/>
                <a:tab pos="7839075" algn="l"/>
                <a:tab pos="8296275" algn="l"/>
                <a:tab pos="8753475" algn="l"/>
                <a:tab pos="9210675" algn="l"/>
              </a:tabLst>
              <a:defRPr/>
            </a:pPr>
            <a:r>
              <a:rPr lang="en-US" dirty="0" smtClean="0"/>
              <a:t>And in 1593 calling Lyly the vice-master of Paul's (Oxford's boys acting company)... “ sometime the fiddlestick of Oxford, now the very bauble (slang for penis) of London.” </a:t>
            </a:r>
          </a:p>
          <a:p>
            <a:pPr marL="411163" indent="-363538" fontAlgn="auto">
              <a:spcAft>
                <a:spcPts val="0"/>
              </a:spcAft>
              <a:buFontTx/>
              <a:buNone/>
              <a:tabLst>
                <a:tab pos="411163" algn="l"/>
                <a:tab pos="523875" algn="l"/>
                <a:tab pos="981075" algn="l"/>
                <a:tab pos="1438275" algn="l"/>
                <a:tab pos="1895475" algn="l"/>
                <a:tab pos="2352675" algn="l"/>
                <a:tab pos="2809875" algn="l"/>
                <a:tab pos="3267075" algn="l"/>
                <a:tab pos="3724275" algn="l"/>
                <a:tab pos="4181475" algn="l"/>
                <a:tab pos="4638675" algn="l"/>
                <a:tab pos="5095875" algn="l"/>
                <a:tab pos="5553075" algn="l"/>
                <a:tab pos="6010275" algn="l"/>
                <a:tab pos="6467475" algn="l"/>
                <a:tab pos="6924675" algn="l"/>
                <a:tab pos="7381875" algn="l"/>
                <a:tab pos="7839075" algn="l"/>
                <a:tab pos="8296275" algn="l"/>
                <a:tab pos="8753475" algn="l"/>
                <a:tab pos="9210675" algn="l"/>
              </a:tabLst>
              <a:defRPr/>
            </a:pPr>
            <a:r>
              <a:rPr lang="en-US" dirty="0" smtClean="0"/>
              <a:t>In effect, Harvey was accusing both Oxford and Lyly of being sodomites.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King or Queen? </a:t>
            </a:r>
            <a:endParaRPr lang="en-US" dirty="0"/>
          </a:p>
        </p:txBody>
      </p:sp>
      <p:sp>
        <p:nvSpPr>
          <p:cNvPr id="3" name="Content Placeholder 2"/>
          <p:cNvSpPr>
            <a:spLocks noGrp="1"/>
          </p:cNvSpPr>
          <p:nvPr>
            <p:ph idx="1"/>
          </p:nvPr>
        </p:nvSpPr>
        <p:spPr/>
        <p:txBody>
          <a:bodyPr/>
          <a:lstStyle/>
          <a:p>
            <a:r>
              <a:rPr lang="en-US" dirty="0" err="1" smtClean="0">
                <a:latin typeface="Times New Roman" pitchFamily="1" charset="0"/>
              </a:rPr>
              <a:t>Barnabe</a:t>
            </a:r>
            <a:r>
              <a:rPr lang="en-US" dirty="0" smtClean="0">
                <a:latin typeface="Times New Roman" pitchFamily="1" charset="0"/>
              </a:rPr>
              <a:t> Rich's description in 1581 “of a London gentleman extremely attracted to French fashions in dress, makes it practically certain that he is caricaturing Lord Oxford” (Ward). </a:t>
            </a:r>
          </a:p>
          <a:p>
            <a:r>
              <a:rPr lang="en-US" dirty="0" smtClean="0">
                <a:latin typeface="Times New Roman" pitchFamily="1" charset="0"/>
              </a:rPr>
              <a:t>The gentleman was encountered in the Strand going toward Westminster - - near the home of William Cecil.  </a:t>
            </a:r>
          </a:p>
          <a:p>
            <a:r>
              <a:rPr lang="en-US" dirty="0" smtClean="0">
                <a:latin typeface="Times New Roman" pitchFamily="1" charset="0"/>
              </a:rPr>
              <a:t>“The gentleman rode a footcloth nag, </a:t>
            </a:r>
            <a:r>
              <a:rPr lang="en-US" dirty="0" err="1" smtClean="0">
                <a:latin typeface="Times New Roman" pitchFamily="1" charset="0"/>
              </a:rPr>
              <a:t>apparelled</a:t>
            </a:r>
            <a:r>
              <a:rPr lang="en-US" dirty="0" smtClean="0">
                <a:latin typeface="Times New Roman" pitchFamily="1" charset="0"/>
              </a:rPr>
              <a:t> in a French ruff, a French cloak, a French hose, and in his hand a great fan of feathers, bearing them up (very womanly) against the side of his face.”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Clothes Make the Man </a:t>
            </a:r>
            <a:endParaRPr lang="en-US" dirty="0"/>
          </a:p>
        </p:txBody>
      </p:sp>
      <p:sp>
        <p:nvSpPr>
          <p:cNvPr id="3" name="Content Placeholder 2"/>
          <p:cNvSpPr>
            <a:spLocks noGrp="1"/>
          </p:cNvSpPr>
          <p:nvPr>
            <p:ph idx="1"/>
          </p:nvPr>
        </p:nvSpPr>
        <p:spPr/>
        <p:txBody>
          <a:bodyPr/>
          <a:lstStyle/>
          <a:p>
            <a:r>
              <a:rPr lang="en-US" dirty="0" smtClean="0"/>
              <a:t>“Whatever the function of Oxford's forest of feathers, there can be no denying  that he strove with all his fortune to set the pattern of costume for his country. His expense accounts tell us in part of his sartorial aspiration and caprice.  </a:t>
            </a:r>
          </a:p>
          <a:p>
            <a:r>
              <a:rPr lang="en-US" dirty="0" smtClean="0"/>
              <a:t>From the time of his adventures in Italy and France, and the return to England with his innovation of perfumed gloves, he tried to become for his country, “the glass of fashion and the mold of form.” (Feldman)</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de Vere’s Poetry and Patronage </a:t>
            </a:r>
            <a:endParaRPr lang="en-US" dirty="0"/>
          </a:p>
        </p:txBody>
      </p:sp>
      <p:sp>
        <p:nvSpPr>
          <p:cNvPr id="3" name="Content Placeholder 2"/>
          <p:cNvSpPr>
            <a:spLocks noGrp="1"/>
          </p:cNvSpPr>
          <p:nvPr>
            <p:ph idx="1"/>
          </p:nvPr>
        </p:nvSpPr>
        <p:spPr/>
        <p:txBody>
          <a:bodyPr>
            <a:normAutofit fontScale="92500" lnSpcReduction="10000"/>
          </a:bodyPr>
          <a:lstStyle/>
          <a:p>
            <a:pPr marL="509588" indent="-509588">
              <a:spcBef>
                <a:spcPts val="800"/>
              </a:spcBef>
              <a:buNone/>
              <a:tabLst>
                <a:tab pos="509588" algn="l"/>
                <a:tab pos="966788" algn="l"/>
                <a:tab pos="1423988" algn="l"/>
                <a:tab pos="1881188" algn="l"/>
                <a:tab pos="2338388" algn="l"/>
                <a:tab pos="2795588" algn="l"/>
                <a:tab pos="3252788" algn="l"/>
                <a:tab pos="3709988" algn="l"/>
                <a:tab pos="4167188" algn="l"/>
                <a:tab pos="4624388" algn="l"/>
                <a:tab pos="5081588" algn="l"/>
                <a:tab pos="5538788" algn="l"/>
                <a:tab pos="5995988" algn="l"/>
                <a:tab pos="6453188" algn="l"/>
                <a:tab pos="6910388" algn="l"/>
                <a:tab pos="7367588" algn="l"/>
                <a:tab pos="7824788" algn="l"/>
                <a:tab pos="8281988" algn="l"/>
                <a:tab pos="8739188" algn="l"/>
                <a:tab pos="9196388" algn="l"/>
                <a:tab pos="9653588" algn="l"/>
              </a:tabLst>
            </a:pPr>
            <a:r>
              <a:rPr lang="en-US" dirty="0" smtClean="0">
                <a:solidFill>
                  <a:srgbClr val="000000"/>
                </a:solidFill>
                <a:ea typeface="DejaVu Sans" charset="0"/>
                <a:cs typeface="DejaVu Sans" charset="0"/>
              </a:rPr>
              <a:t>	Oxford wrote a poem in his own name that was clearly homosexual in tone – “</a:t>
            </a:r>
            <a:r>
              <a:rPr lang="en-US" i="1" dirty="0" smtClean="0">
                <a:solidFill>
                  <a:srgbClr val="000000"/>
                </a:solidFill>
                <a:ea typeface="DejaVu Sans" charset="0"/>
                <a:cs typeface="DejaVu Sans" charset="0"/>
              </a:rPr>
              <a:t>The </a:t>
            </a:r>
            <a:r>
              <a:rPr lang="en-US" i="1" dirty="0" err="1" smtClean="0">
                <a:solidFill>
                  <a:srgbClr val="000000"/>
                </a:solidFill>
                <a:ea typeface="DejaVu Sans" charset="0"/>
                <a:cs typeface="DejaVu Sans" charset="0"/>
              </a:rPr>
              <a:t>Lyvely</a:t>
            </a:r>
            <a:r>
              <a:rPr lang="en-US" i="1" dirty="0" smtClean="0">
                <a:solidFill>
                  <a:srgbClr val="000000"/>
                </a:solidFill>
                <a:ea typeface="DejaVu Sans" charset="0"/>
                <a:cs typeface="DejaVu Sans" charset="0"/>
              </a:rPr>
              <a:t> Lark </a:t>
            </a:r>
            <a:r>
              <a:rPr lang="en-US" i="1" dirty="0" err="1" smtClean="0">
                <a:solidFill>
                  <a:srgbClr val="000000"/>
                </a:solidFill>
                <a:ea typeface="DejaVu Sans" charset="0"/>
                <a:cs typeface="DejaVu Sans" charset="0"/>
              </a:rPr>
              <a:t>stretcht</a:t>
            </a:r>
            <a:r>
              <a:rPr lang="en-US" i="1" dirty="0" smtClean="0">
                <a:solidFill>
                  <a:srgbClr val="000000"/>
                </a:solidFill>
                <a:ea typeface="DejaVu Sans" charset="0"/>
                <a:cs typeface="DejaVu Sans" charset="0"/>
              </a:rPr>
              <a:t> forth her </a:t>
            </a:r>
            <a:r>
              <a:rPr lang="en-US" i="1" dirty="0" err="1" smtClean="0">
                <a:solidFill>
                  <a:srgbClr val="000000"/>
                </a:solidFill>
                <a:ea typeface="DejaVu Sans" charset="0"/>
                <a:cs typeface="DejaVu Sans" charset="0"/>
              </a:rPr>
              <a:t>wynge</a:t>
            </a:r>
            <a:r>
              <a:rPr lang="en-US" dirty="0" smtClean="0">
                <a:solidFill>
                  <a:srgbClr val="000000"/>
                </a:solidFill>
                <a:ea typeface="DejaVu Sans" charset="0"/>
                <a:cs typeface="DejaVu Sans" charset="0"/>
              </a:rPr>
              <a:t>”, about a chance meeting with a knight in the “</a:t>
            </a:r>
            <a:r>
              <a:rPr lang="en-US" dirty="0" err="1" smtClean="0">
                <a:solidFill>
                  <a:srgbClr val="000000"/>
                </a:solidFill>
                <a:ea typeface="DejaVu Sans" charset="0"/>
                <a:cs typeface="DejaVu Sans" charset="0"/>
              </a:rPr>
              <a:t>meades</a:t>
            </a:r>
            <a:r>
              <a:rPr lang="en-US" dirty="0" smtClean="0">
                <a:solidFill>
                  <a:srgbClr val="000000"/>
                </a:solidFill>
                <a:ea typeface="DejaVu Sans" charset="0"/>
                <a:cs typeface="DejaVu Sans" charset="0"/>
              </a:rPr>
              <a:t>,” whose name is “</a:t>
            </a:r>
            <a:r>
              <a:rPr lang="en-US" dirty="0" err="1" smtClean="0">
                <a:solidFill>
                  <a:srgbClr val="000000"/>
                </a:solidFill>
                <a:ea typeface="DejaVu Sans" charset="0"/>
                <a:cs typeface="DejaVu Sans" charset="0"/>
              </a:rPr>
              <a:t>Desyre</a:t>
            </a:r>
            <a:r>
              <a:rPr lang="en-US" dirty="0" smtClean="0">
                <a:solidFill>
                  <a:srgbClr val="000000"/>
                </a:solidFill>
                <a:ea typeface="DejaVu Sans" charset="0"/>
                <a:cs typeface="DejaVu Sans" charset="0"/>
              </a:rPr>
              <a:t>.” </a:t>
            </a:r>
          </a:p>
          <a:p>
            <a:pPr marL="509588" indent="-509588">
              <a:spcBef>
                <a:spcPts val="800"/>
              </a:spcBef>
              <a:buNone/>
              <a:tabLst>
                <a:tab pos="509588" algn="l"/>
                <a:tab pos="966788" algn="l"/>
                <a:tab pos="1423988" algn="l"/>
                <a:tab pos="1881188" algn="l"/>
                <a:tab pos="2338388" algn="l"/>
                <a:tab pos="2795588" algn="l"/>
                <a:tab pos="3252788" algn="l"/>
                <a:tab pos="3709988" algn="l"/>
                <a:tab pos="4167188" algn="l"/>
                <a:tab pos="4624388" algn="l"/>
                <a:tab pos="5081588" algn="l"/>
                <a:tab pos="5538788" algn="l"/>
                <a:tab pos="5995988" algn="l"/>
                <a:tab pos="6453188" algn="l"/>
                <a:tab pos="6910388" algn="l"/>
                <a:tab pos="7367588" algn="l"/>
                <a:tab pos="7824788" algn="l"/>
                <a:tab pos="8281988" algn="l"/>
                <a:tab pos="8739188" algn="l"/>
                <a:tab pos="9196388" algn="l"/>
                <a:tab pos="9653588" algn="l"/>
              </a:tabLst>
            </a:pPr>
            <a:endParaRPr lang="en-US" dirty="0" smtClean="0">
              <a:solidFill>
                <a:srgbClr val="000000"/>
              </a:solidFill>
              <a:ea typeface="DejaVu Sans" charset="0"/>
              <a:cs typeface="DejaVu Sans" charset="0"/>
            </a:endParaRPr>
          </a:p>
          <a:p>
            <a:pPr marL="509588" indent="-509588">
              <a:spcBef>
                <a:spcPts val="800"/>
              </a:spcBef>
              <a:buNone/>
              <a:tabLst>
                <a:tab pos="509588" algn="l"/>
                <a:tab pos="966788" algn="l"/>
                <a:tab pos="1423988" algn="l"/>
                <a:tab pos="1881188" algn="l"/>
                <a:tab pos="2338388" algn="l"/>
                <a:tab pos="2795588" algn="l"/>
                <a:tab pos="3252788" algn="l"/>
                <a:tab pos="3709988" algn="l"/>
                <a:tab pos="4167188" algn="l"/>
                <a:tab pos="4624388" algn="l"/>
                <a:tab pos="5081588" algn="l"/>
                <a:tab pos="5538788" algn="l"/>
                <a:tab pos="5995988" algn="l"/>
                <a:tab pos="6453188" algn="l"/>
                <a:tab pos="6910388" algn="l"/>
                <a:tab pos="7367588" algn="l"/>
                <a:tab pos="7824788" algn="l"/>
                <a:tab pos="8281988" algn="l"/>
                <a:tab pos="8739188" algn="l"/>
                <a:tab pos="9196388" algn="l"/>
                <a:tab pos="9653588" algn="l"/>
              </a:tabLst>
            </a:pPr>
            <a:r>
              <a:rPr lang="en-US" dirty="0" smtClean="0">
                <a:solidFill>
                  <a:srgbClr val="000000"/>
                </a:solidFill>
                <a:ea typeface="DejaVu Sans" charset="0"/>
                <a:cs typeface="DejaVu Sans" charset="0"/>
              </a:rPr>
              <a:t>	Oxford was patron of two boy acting companies – the Children of Paul’s, and Children of the Chapel –  during a time when puritans were complaining about homosexual behavior in the acting companies. </a:t>
            </a:r>
          </a:p>
          <a:p>
            <a:pPr marL="511175" indent="-509588">
              <a:spcBef>
                <a:spcPts val="800"/>
              </a:spcBef>
              <a:buClrTx/>
              <a:buSzPct val="45000"/>
              <a:buFontTx/>
              <a:buNone/>
              <a:tabLst>
                <a:tab pos="511175" algn="l"/>
                <a:tab pos="968375" algn="l"/>
                <a:tab pos="1425575" algn="l"/>
                <a:tab pos="1882775" algn="l"/>
                <a:tab pos="2339975" algn="l"/>
                <a:tab pos="2797175" algn="l"/>
                <a:tab pos="3254375" algn="l"/>
                <a:tab pos="3711575" algn="l"/>
                <a:tab pos="4168775" algn="l"/>
                <a:tab pos="4625975" algn="l"/>
                <a:tab pos="5083175" algn="l"/>
                <a:tab pos="5540375" algn="l"/>
                <a:tab pos="5997575" algn="l"/>
                <a:tab pos="6454775" algn="l"/>
                <a:tab pos="6911975" algn="l"/>
                <a:tab pos="7369175" algn="l"/>
                <a:tab pos="7826375" algn="l"/>
                <a:tab pos="8283575" algn="l"/>
                <a:tab pos="8740775" algn="l"/>
                <a:tab pos="9197975" algn="l"/>
                <a:tab pos="9655175" algn="l"/>
              </a:tabLst>
            </a:pPr>
            <a:r>
              <a:rPr lang="en-US" dirty="0" smtClean="0">
                <a:solidFill>
                  <a:srgbClr val="000000"/>
                </a:solidFill>
                <a:ea typeface="DejaVu Sans" charset="0"/>
                <a:cs typeface="DejaVu Sans" charset="0"/>
              </a:rPr>
              <a:t>	Boy actors were notorious for their reputation as prostitutes. </a:t>
            </a:r>
          </a:p>
          <a:p>
            <a:pPr marL="511175" indent="-509588">
              <a:spcBef>
                <a:spcPts val="800"/>
              </a:spcBef>
              <a:buClrTx/>
              <a:buFontTx/>
              <a:buNone/>
              <a:tabLst>
                <a:tab pos="511175" algn="l"/>
                <a:tab pos="968375" algn="l"/>
                <a:tab pos="1425575" algn="l"/>
                <a:tab pos="1882775" algn="l"/>
                <a:tab pos="2339975" algn="l"/>
                <a:tab pos="2797175" algn="l"/>
                <a:tab pos="3254375" algn="l"/>
                <a:tab pos="3711575" algn="l"/>
                <a:tab pos="4168775" algn="l"/>
                <a:tab pos="4625975" algn="l"/>
                <a:tab pos="5083175" algn="l"/>
                <a:tab pos="5540375" algn="l"/>
                <a:tab pos="5997575" algn="l"/>
                <a:tab pos="6454775" algn="l"/>
                <a:tab pos="6911975" algn="l"/>
                <a:tab pos="7369175" algn="l"/>
                <a:tab pos="7826375" algn="l"/>
                <a:tab pos="8283575" algn="l"/>
                <a:tab pos="8740775" algn="l"/>
                <a:tab pos="9197975" algn="l"/>
                <a:tab pos="9655175" algn="l"/>
              </a:tabLst>
            </a:pPr>
            <a:r>
              <a:rPr lang="en-US" dirty="0" smtClean="0">
                <a:solidFill>
                  <a:srgbClr val="000000"/>
                </a:solidFill>
                <a:ea typeface="DejaVu Sans" charset="0"/>
                <a:cs typeface="DejaVu Sans" charset="0"/>
              </a:rPr>
              <a:t>	</a:t>
            </a:r>
          </a:p>
          <a:p>
            <a:pPr marL="509588" indent="-509588">
              <a:spcBef>
                <a:spcPts val="800"/>
              </a:spcBef>
              <a:buFont typeface="Times New Roman" pitchFamily="1" charset="0"/>
              <a:buAutoNum type="arabicPeriod"/>
              <a:tabLst>
                <a:tab pos="509588" algn="l"/>
                <a:tab pos="966788" algn="l"/>
                <a:tab pos="1423988" algn="l"/>
                <a:tab pos="1881188" algn="l"/>
                <a:tab pos="2338388" algn="l"/>
                <a:tab pos="2795588" algn="l"/>
                <a:tab pos="3252788" algn="l"/>
                <a:tab pos="3709988" algn="l"/>
                <a:tab pos="4167188" algn="l"/>
                <a:tab pos="4624388" algn="l"/>
                <a:tab pos="5081588" algn="l"/>
                <a:tab pos="5538788" algn="l"/>
                <a:tab pos="5995988" algn="l"/>
                <a:tab pos="6453188" algn="l"/>
                <a:tab pos="6910388" algn="l"/>
                <a:tab pos="7367588" algn="l"/>
                <a:tab pos="7824788" algn="l"/>
                <a:tab pos="8281988" algn="l"/>
                <a:tab pos="8739188" algn="l"/>
                <a:tab pos="9196388" algn="l"/>
                <a:tab pos="9653588" algn="l"/>
              </a:tabLst>
            </a:pPr>
            <a:endParaRPr lang="en-US" dirty="0" smtClean="0">
              <a:solidFill>
                <a:srgbClr val="000000"/>
              </a:solidFill>
              <a:ea typeface="DejaVu Sans" charset="0"/>
              <a:cs typeface="DejaVu Sans" charset="0"/>
            </a:endParaRPr>
          </a:p>
          <a:p>
            <a:pPr marL="509588" indent="-509588">
              <a:spcBef>
                <a:spcPts val="800"/>
              </a:spcBef>
              <a:buClrTx/>
              <a:buFontTx/>
              <a:buNone/>
              <a:tabLst>
                <a:tab pos="509588" algn="l"/>
                <a:tab pos="966788" algn="l"/>
                <a:tab pos="1423988" algn="l"/>
                <a:tab pos="1881188" algn="l"/>
                <a:tab pos="2338388" algn="l"/>
                <a:tab pos="2795588" algn="l"/>
                <a:tab pos="3252788" algn="l"/>
                <a:tab pos="3709988" algn="l"/>
                <a:tab pos="4167188" algn="l"/>
                <a:tab pos="4624388" algn="l"/>
                <a:tab pos="5081588" algn="l"/>
                <a:tab pos="5538788" algn="l"/>
                <a:tab pos="5995988" algn="l"/>
                <a:tab pos="6453188" algn="l"/>
                <a:tab pos="6910388" algn="l"/>
                <a:tab pos="7367588" algn="l"/>
                <a:tab pos="7824788" algn="l"/>
                <a:tab pos="8281988" algn="l"/>
                <a:tab pos="8739188" algn="l"/>
                <a:tab pos="9196388" algn="l"/>
                <a:tab pos="9653588" algn="l"/>
              </a:tabLst>
            </a:pPr>
            <a:r>
              <a:rPr lang="en-US" dirty="0" smtClean="0">
                <a:solidFill>
                  <a:srgbClr val="000000"/>
                </a:solidFill>
                <a:ea typeface="DejaVu Sans" charset="0"/>
                <a:cs typeface="DejaVu Sans" charset="0"/>
              </a:rPr>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Talented Ms. Morgan</a:t>
            </a:r>
            <a:endParaRPr lang="en-US" dirty="0"/>
          </a:p>
        </p:txBody>
      </p:sp>
      <p:sp>
        <p:nvSpPr>
          <p:cNvPr id="3" name="Content Placeholder 2"/>
          <p:cNvSpPr>
            <a:spLocks noGrp="1"/>
          </p:cNvSpPr>
          <p:nvPr>
            <p:ph idx="1"/>
          </p:nvPr>
        </p:nvSpPr>
        <p:spPr>
          <a:xfrm>
            <a:off x="498474" y="1600200"/>
            <a:ext cx="7556313" cy="4525963"/>
          </a:xfrm>
        </p:spPr>
        <p:txBody>
          <a:bodyPr>
            <a:normAutofit lnSpcReduction="10000"/>
          </a:bodyPr>
          <a:lstStyle/>
          <a:p>
            <a:r>
              <a:rPr lang="en-US" dirty="0" smtClean="0"/>
              <a:t>Patricia </a:t>
            </a:r>
            <a:r>
              <a:rPr lang="en-US" dirty="0" err="1" smtClean="0"/>
              <a:t>Highsmith</a:t>
            </a:r>
            <a:r>
              <a:rPr lang="en-US" dirty="0" smtClean="0"/>
              <a:t> is most famous for her "Talented Mister Ripley" novels, but what many people don't know is that in 1952, she wrote a novel called "The Price of Salt." </a:t>
            </a:r>
          </a:p>
          <a:p>
            <a:r>
              <a:rPr lang="en-US" dirty="0" smtClean="0"/>
              <a:t>Published under the name "Carol Morgan," it was not her usual material. </a:t>
            </a:r>
            <a:r>
              <a:rPr lang="en-US" dirty="0" err="1" smtClean="0"/>
              <a:t>Highsmith</a:t>
            </a:r>
            <a:r>
              <a:rPr lang="en-US" dirty="0" smtClean="0"/>
              <a:t>--who was almost pathologically secretive, even in her personal life--felt that she could not publish a novel that depicted fulfilling lesbian love under her own name. </a:t>
            </a:r>
          </a:p>
          <a:p>
            <a:r>
              <a:rPr lang="en-US" dirty="0" smtClean="0"/>
              <a:t>For one thing, </a:t>
            </a:r>
            <a:r>
              <a:rPr lang="en-US" dirty="0" err="1" smtClean="0"/>
              <a:t>Highsmith</a:t>
            </a:r>
            <a:r>
              <a:rPr lang="en-US" dirty="0" smtClean="0"/>
              <a:t> worried about what her 84-year-old grandmother would think; and for another, she hated labels and didn't want to ruin her reputation by being marked as a "lesbian writer." It wasn't until the 1990 UK edition that </a:t>
            </a:r>
            <a:r>
              <a:rPr lang="en-US" dirty="0" err="1" smtClean="0"/>
              <a:t>Highsmith</a:t>
            </a:r>
            <a:r>
              <a:rPr lang="en-US" dirty="0" smtClean="0"/>
              <a:t> wrote an afterword to the book, admitting her authorship.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Stigma, Sexuality and Pseudonyms  </a:t>
            </a:r>
            <a:endParaRPr lang="en-US" dirty="0"/>
          </a:p>
        </p:txBody>
      </p:sp>
      <p:sp>
        <p:nvSpPr>
          <p:cNvPr id="3" name="Content Placeholder 2"/>
          <p:cNvSpPr>
            <a:spLocks noGrp="1"/>
          </p:cNvSpPr>
          <p:nvPr>
            <p:ph idx="1"/>
          </p:nvPr>
        </p:nvSpPr>
        <p:spPr/>
        <p:txBody>
          <a:bodyPr>
            <a:normAutofit fontScale="92500" lnSpcReduction="20000"/>
          </a:bodyPr>
          <a:lstStyle/>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The link between an artist's sexuality, and the family's desire to cover that up is very strong.</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Wilde – Sent to prison</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Verlaine – Sent to prison</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Rimbaud –Many sonnets destroyed by family</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Michelangelo– Sonnets suppressed by family </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Forster – Published </a:t>
            </a:r>
            <a:r>
              <a:rPr lang="en-US" i="1" dirty="0" smtClean="0"/>
              <a:t>Maurice</a:t>
            </a:r>
            <a:r>
              <a:rPr lang="en-US" dirty="0" smtClean="0"/>
              <a:t> posthumously</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Federico Garcia Lorca – Executed</a:t>
            </a:r>
          </a:p>
          <a:p>
            <a:pPr>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smtClean="0"/>
              <a:t>Tchaikovsky – Committed suicide</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Oxford’s involvement with the theater </a:t>
            </a:r>
            <a:endParaRPr lang="en-US" dirty="0"/>
          </a:p>
        </p:txBody>
      </p:sp>
      <p:sp>
        <p:nvSpPr>
          <p:cNvPr id="3" name="Content Placeholder 2"/>
          <p:cNvSpPr>
            <a:spLocks noGrp="1"/>
          </p:cNvSpPr>
          <p:nvPr>
            <p:ph idx="1"/>
          </p:nvPr>
        </p:nvSpPr>
        <p:spPr/>
        <p:txBody>
          <a:bodyPr>
            <a:normAutofit lnSpcReduction="10000"/>
          </a:bodyPr>
          <a:lstStyle/>
          <a:p>
            <a:r>
              <a:rPr lang="en-US" dirty="0" smtClean="0"/>
              <a:t>Oxford’s associates in these companies would likely also be considered bisexual or homosexual today – both John Lyly, his secretary and playwright, and Sebastian Westcott, Master of the Children’s Chapel. Westcott never married, and his closest relations were with charges, to whom he left his estate when he died.</a:t>
            </a:r>
          </a:p>
          <a:p>
            <a:r>
              <a:rPr lang="en-US" dirty="0" smtClean="0"/>
              <a:t>As we have heard previously at this conference, there seems to be a direct correlation between Oxford’s involvement in the theater and the introduction of the pseudonym. </a:t>
            </a:r>
          </a:p>
          <a:p>
            <a:r>
              <a:rPr lang="en-US" dirty="0" smtClean="0"/>
              <a:t>We contend that the continued use of the pseudonym after Oxford’s death, and the resistance to unmasking the true author to this day, is inexorably linked to his sexuality.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a:xfrm>
            <a:off x="283715" y="1600200"/>
            <a:ext cx="7556313" cy="4525963"/>
          </a:xfrm>
        </p:spPr>
        <p:txBody>
          <a:bodyPr/>
          <a:lstStyle/>
          <a:p>
            <a:r>
              <a:rPr lang="en-US" dirty="0" smtClean="0"/>
              <a:t>Woods, Gregory </a:t>
            </a:r>
            <a:r>
              <a:rPr lang="en-US" i="1" dirty="0" smtClean="0"/>
              <a:t>A History of Gay Literature: The Male Tradition</a:t>
            </a:r>
            <a:r>
              <a:rPr lang="en-US" dirty="0" smtClean="0"/>
              <a:t>, Yale University Press, New Haven, 1998</a:t>
            </a:r>
          </a:p>
          <a:p>
            <a:r>
              <a:rPr lang="en-US" dirty="0" err="1" smtClean="0"/>
              <a:t>Ciuraru</a:t>
            </a:r>
            <a:r>
              <a:rPr lang="en-US" dirty="0" smtClean="0"/>
              <a:t>, Carmela </a:t>
            </a:r>
            <a:r>
              <a:rPr lang="en-US" i="1" dirty="0" smtClean="0"/>
              <a:t>Nom de Plume: A (Secret) History of Pseudonyms,  </a:t>
            </a:r>
            <a:r>
              <a:rPr lang="en-US" dirty="0" smtClean="0"/>
              <a:t>HarperCollins Publishers, New York, 2011</a:t>
            </a:r>
          </a:p>
          <a:p>
            <a:r>
              <a:rPr lang="en-US" dirty="0" smtClean="0"/>
              <a:t>Weis, Rene </a:t>
            </a:r>
            <a:r>
              <a:rPr lang="en-US" i="1" dirty="0" smtClean="0"/>
              <a:t>Shakespeare Unbound: Decoding A Hidden Life, </a:t>
            </a:r>
            <a:r>
              <a:rPr lang="en-US" dirty="0" smtClean="0"/>
              <a:t>Henry Holt &amp; Company LLC, New York, 2007</a:t>
            </a:r>
          </a:p>
          <a:p>
            <a:r>
              <a:rPr lang="en-US" dirty="0" smtClean="0"/>
              <a:t>Bram, Christopher </a:t>
            </a:r>
            <a:r>
              <a:rPr lang="en-US" i="1" dirty="0" smtClean="0"/>
              <a:t>Eminent Outlaws: The Gay Writers Who Changed America, </a:t>
            </a:r>
            <a:r>
              <a:rPr lang="en-US" dirty="0" smtClean="0"/>
              <a:t>Hachette Book Group, New York, 2012</a:t>
            </a:r>
          </a:p>
          <a:p>
            <a:r>
              <a:rPr lang="en-US" dirty="0" smtClean="0"/>
              <a:t>Lenz, Joseph </a:t>
            </a:r>
            <a:r>
              <a:rPr lang="en-US" i="1" dirty="0" smtClean="0"/>
              <a:t>Base Trade: Theater as Prostitution</a:t>
            </a:r>
            <a:r>
              <a:rPr lang="en-US" dirty="0" smtClean="0"/>
              <a:t>, The John Hopkins University Press, ELH Volume 60, No. 4, (Winter 1993) pp. 833-855</a:t>
            </a:r>
          </a:p>
          <a:p>
            <a:pPr>
              <a:buNone/>
            </a:pP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lstStyle/>
          <a:p>
            <a:r>
              <a:rPr lang="en-US" dirty="0" smtClean="0"/>
              <a:t>Bristol, Michael D. </a:t>
            </a:r>
            <a:r>
              <a:rPr lang="en-US" i="1" dirty="0" smtClean="0"/>
              <a:t>Carnival and The Institutions of Theater in Elizabethan England, </a:t>
            </a:r>
            <a:r>
              <a:rPr lang="en-US" dirty="0" smtClean="0"/>
              <a:t>The John Hopkins University Press, ELH, </a:t>
            </a:r>
            <a:r>
              <a:rPr lang="en-US" dirty="0" err="1" smtClean="0"/>
              <a:t>Vol</a:t>
            </a:r>
            <a:r>
              <a:rPr lang="en-US" dirty="0" smtClean="0"/>
              <a:t>, 50 No. 4 (Winter 1983) pp. 637-654</a:t>
            </a:r>
          </a:p>
          <a:p>
            <a:r>
              <a:rPr lang="en-US" dirty="0" smtClean="0"/>
              <a:t>Barbour, Richmond, </a:t>
            </a:r>
            <a:r>
              <a:rPr lang="en-US" i="1" dirty="0" smtClean="0"/>
              <a:t>“When I acted Young </a:t>
            </a:r>
            <a:r>
              <a:rPr lang="en-US" i="1" dirty="0" err="1" smtClean="0"/>
              <a:t>Antonious</a:t>
            </a:r>
            <a:r>
              <a:rPr lang="en-US" i="1" dirty="0" smtClean="0"/>
              <a:t>”: Boy Actors and the </a:t>
            </a:r>
            <a:r>
              <a:rPr lang="en-US" i="1" dirty="0" err="1" smtClean="0"/>
              <a:t>Erotics</a:t>
            </a:r>
            <a:r>
              <a:rPr lang="en-US" i="1" dirty="0" smtClean="0"/>
              <a:t> of </a:t>
            </a:r>
            <a:r>
              <a:rPr lang="en-US" i="1" dirty="0" err="1" smtClean="0"/>
              <a:t>Jonsonian</a:t>
            </a:r>
            <a:r>
              <a:rPr lang="en-US" i="1" dirty="0" smtClean="0"/>
              <a:t> Theater, </a:t>
            </a:r>
            <a:r>
              <a:rPr lang="en-US" dirty="0" smtClean="0"/>
              <a:t>Modern Language Association, PMLA, </a:t>
            </a:r>
            <a:r>
              <a:rPr lang="en-US" dirty="0" err="1" smtClean="0"/>
              <a:t>Vol</a:t>
            </a:r>
            <a:r>
              <a:rPr lang="en-US" dirty="0" smtClean="0"/>
              <a:t> 110 No. 5 (Oct. 1995) pp. 1006-1022</a:t>
            </a:r>
            <a:endParaRPr lang="en-US" i="1"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Talented Ms. Morgan</a:t>
            </a:r>
            <a:endParaRPr lang="en-US" dirty="0"/>
          </a:p>
        </p:txBody>
      </p:sp>
      <p:sp>
        <p:nvSpPr>
          <p:cNvPr id="3" name="Content Placeholder 2"/>
          <p:cNvSpPr>
            <a:spLocks noGrp="1"/>
          </p:cNvSpPr>
          <p:nvPr>
            <p:ph idx="1"/>
          </p:nvPr>
        </p:nvSpPr>
        <p:spPr>
          <a:xfrm>
            <a:off x="498474" y="1600200"/>
            <a:ext cx="7556313" cy="4525963"/>
          </a:xfrm>
        </p:spPr>
        <p:txBody>
          <a:bodyPr>
            <a:normAutofit lnSpcReduction="10000"/>
          </a:bodyPr>
          <a:lstStyle/>
          <a:p>
            <a:r>
              <a:rPr lang="en-US" dirty="0" smtClean="0"/>
              <a:t>Patricia </a:t>
            </a:r>
            <a:r>
              <a:rPr lang="en-US" dirty="0" err="1" smtClean="0"/>
              <a:t>Highsmith</a:t>
            </a:r>
            <a:r>
              <a:rPr lang="en-US" dirty="0" smtClean="0"/>
              <a:t> is most famous for her "Talented Mister Ripley" novels, but what many people don't know is that in 1952, she wrote a novel called "The Price of Salt." </a:t>
            </a:r>
          </a:p>
          <a:p>
            <a:r>
              <a:rPr lang="en-US" dirty="0" smtClean="0"/>
              <a:t>Published under the name "Carol Morgan," it was not her usual material. </a:t>
            </a:r>
            <a:r>
              <a:rPr lang="en-US" dirty="0" err="1" smtClean="0"/>
              <a:t>Highsmith</a:t>
            </a:r>
            <a:r>
              <a:rPr lang="en-US" dirty="0" smtClean="0"/>
              <a:t>--who was almost pathologically secretive, even in her personal life--felt that she could not publish a novel that depicted fulfilling lesbian love under her own name. </a:t>
            </a:r>
          </a:p>
          <a:p>
            <a:r>
              <a:rPr lang="en-US" dirty="0" smtClean="0"/>
              <a:t>For one thing, </a:t>
            </a:r>
            <a:r>
              <a:rPr lang="en-US" dirty="0" err="1" smtClean="0"/>
              <a:t>Highsmith</a:t>
            </a:r>
            <a:r>
              <a:rPr lang="en-US" dirty="0" smtClean="0"/>
              <a:t> worried about what her 84-year-old grandmother would think; and for another, she hated labels and didn't want to ruin her reputation by being marked as a "lesbian writer." It wasn't until the 1990 UK edition that </a:t>
            </a:r>
            <a:r>
              <a:rPr lang="en-US" dirty="0" err="1" smtClean="0"/>
              <a:t>Highsmith</a:t>
            </a:r>
            <a:r>
              <a:rPr lang="en-US" dirty="0" smtClean="0"/>
              <a:t> wrote an afterword to the book, admitting her authorship.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patricia-highsmith-1.jpg"/>
          <p:cNvPicPr>
            <a:picLocks noGrp="1" noChangeAspect="1"/>
          </p:cNvPicPr>
          <p:nvPr>
            <p:ph idx="1"/>
          </p:nvPr>
        </p:nvPicPr>
        <p:blipFill>
          <a:blip r:embed="rId2"/>
          <a:srcRect l="-69233" r="-69233"/>
          <a:stretch>
            <a:fillRect/>
          </a:stretch>
        </p:blipFill>
        <p:spPr>
          <a:xfrm>
            <a:off x="498474" y="1166216"/>
            <a:ext cx="7556313" cy="4144963"/>
          </a:xfrm>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Monsieur Sand</a:t>
            </a:r>
            <a:endParaRPr lang="en-US" dirty="0"/>
          </a:p>
        </p:txBody>
      </p:sp>
      <p:sp>
        <p:nvSpPr>
          <p:cNvPr id="3" name="Content Placeholder 2"/>
          <p:cNvSpPr>
            <a:spLocks noGrp="1"/>
          </p:cNvSpPr>
          <p:nvPr>
            <p:ph idx="1"/>
          </p:nvPr>
        </p:nvSpPr>
        <p:spPr/>
        <p:txBody>
          <a:bodyPr/>
          <a:lstStyle/>
          <a:p>
            <a:r>
              <a:rPr lang="en-US" dirty="0" smtClean="0"/>
              <a:t>Born in Paris in 1804, </a:t>
            </a:r>
            <a:r>
              <a:rPr lang="en-US" dirty="0" err="1" smtClean="0"/>
              <a:t>Aurore</a:t>
            </a:r>
            <a:r>
              <a:rPr lang="en-US" dirty="0" smtClean="0"/>
              <a:t> </a:t>
            </a:r>
            <a:r>
              <a:rPr lang="en-US" dirty="0" err="1" smtClean="0"/>
              <a:t>Dupin</a:t>
            </a:r>
            <a:r>
              <a:rPr lang="en-US" dirty="0" smtClean="0"/>
              <a:t> would grow up to become one of the greatest rebels in literary history.  She loved stories and began writing at the young age of 8. </a:t>
            </a:r>
          </a:p>
          <a:p>
            <a:r>
              <a:rPr lang="en-US" dirty="0" smtClean="0"/>
              <a:t>Her grandmother was so concerned about her rebellious and unladylike behavior that she sent her to a convent. By the age of 19, she was married (unhappily) and pregnant with her first child, but knew that a conventional life was not for her. </a:t>
            </a:r>
          </a:p>
          <a:p>
            <a:r>
              <a:rPr lang="en-US" dirty="0" smtClean="0"/>
              <a:t>She had affairs with both men and women, and the young Parisian writer Jules </a:t>
            </a:r>
            <a:r>
              <a:rPr lang="en-US" dirty="0" err="1" smtClean="0"/>
              <a:t>Sandeau</a:t>
            </a:r>
            <a:r>
              <a:rPr lang="en-US" dirty="0" smtClean="0"/>
              <a:t> would provide part of her nom de plume: George Sand.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George_Sand.PNG"/>
          <p:cNvPicPr>
            <a:picLocks noGrp="1" noChangeAspect="1"/>
          </p:cNvPicPr>
          <p:nvPr>
            <p:ph idx="1"/>
          </p:nvPr>
        </p:nvPicPr>
        <p:blipFill>
          <a:blip r:embed="rId2"/>
          <a:srcRect l="-71813" r="-71813"/>
          <a:stretch>
            <a:fillRect/>
          </a:stretch>
        </p:blipFill>
        <p:spPr>
          <a:xfrm>
            <a:off x="-1839180" y="1334670"/>
            <a:ext cx="7556313" cy="4144963"/>
          </a:xfrm>
        </p:spPr>
      </p:pic>
      <p:pic>
        <p:nvPicPr>
          <p:cNvPr id="5" name="Content Placeholder 3" descr="SuperStock_4220-4748.jpg"/>
          <p:cNvPicPr>
            <a:picLocks noChangeAspect="1"/>
          </p:cNvPicPr>
          <p:nvPr/>
        </p:nvPicPr>
        <p:blipFill>
          <a:blip r:embed="rId3"/>
          <a:srcRect l="-93065" r="-93065"/>
          <a:stretch>
            <a:fillRect/>
          </a:stretch>
        </p:blipFill>
        <p:spPr>
          <a:xfrm>
            <a:off x="1938976" y="1231006"/>
            <a:ext cx="7556313" cy="4144963"/>
          </a:xfrm>
          <a:prstGeom prst="rect">
            <a:avLst/>
          </a:prstGeom>
        </p:spPr>
      </p:pic>
    </p:spTree>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1335</TotalTime>
  <Words>4942</Words>
  <Application>Microsoft Macintosh PowerPoint</Application>
  <PresentationFormat>On-screen Show (4:3)</PresentationFormat>
  <Paragraphs>202</Paragraphs>
  <Slides>53</Slides>
  <Notes>0</Notes>
  <HiddenSlides>0</HiddenSlides>
  <MMClips>0</MMClips>
  <ScaleCrop>false</ScaleCrop>
  <HeadingPairs>
    <vt:vector size="4" baseType="variant">
      <vt:variant>
        <vt:lpstr>Design Template</vt:lpstr>
      </vt:variant>
      <vt:variant>
        <vt:i4>1</vt:i4>
      </vt:variant>
      <vt:variant>
        <vt:lpstr>Slide Titles</vt:lpstr>
      </vt:variant>
      <vt:variant>
        <vt:i4>53</vt:i4>
      </vt:variant>
    </vt:vector>
  </HeadingPairs>
  <TitlesOfParts>
    <vt:vector size="54" baseType="lpstr">
      <vt:lpstr>Advantage</vt:lpstr>
      <vt:lpstr>The Reason for the Alias - Oxford's Bisexuality and Elizabethan Theater </vt:lpstr>
      <vt:lpstr>Shake-speare’s Sexuality &amp; The Pseudonym</vt:lpstr>
      <vt:lpstr>What’s in a name? </vt:lpstr>
      <vt:lpstr>Writing as Impersonation</vt:lpstr>
      <vt:lpstr>The Talented Ms. Morgan</vt:lpstr>
      <vt:lpstr>The Talented Ms. Morgan</vt:lpstr>
      <vt:lpstr>Slide 7</vt:lpstr>
      <vt:lpstr>Monsieur Sand</vt:lpstr>
      <vt:lpstr>Slide 9</vt:lpstr>
      <vt:lpstr>Clothes Make the Woman </vt:lpstr>
      <vt:lpstr>The Kindness of Strangers </vt:lpstr>
      <vt:lpstr>Slide 12</vt:lpstr>
      <vt:lpstr>The Rebellious Puritan </vt:lpstr>
      <vt:lpstr>Ambivalence &amp; Autobiography</vt:lpstr>
      <vt:lpstr>Three Players of a Summer Game</vt:lpstr>
      <vt:lpstr>Double Standards on Broadway</vt:lpstr>
      <vt:lpstr>The Great Homosexual Theater Scare </vt:lpstr>
      <vt:lpstr>Not What it Seems </vt:lpstr>
      <vt:lpstr>Who’s Afraid of Edward Albee?</vt:lpstr>
      <vt:lpstr>Slide 20</vt:lpstr>
      <vt:lpstr>More Drama </vt:lpstr>
      <vt:lpstr>These People…</vt:lpstr>
      <vt:lpstr>Group Think</vt:lpstr>
      <vt:lpstr>Theater as a subversive act</vt:lpstr>
      <vt:lpstr>Elizabethan Theatre</vt:lpstr>
      <vt:lpstr>Carnival as Parody &amp; Travesty</vt:lpstr>
      <vt:lpstr>Role Playing </vt:lpstr>
      <vt:lpstr>Theater as Carnival </vt:lpstr>
      <vt:lpstr>Shakespeare &amp; Identity </vt:lpstr>
      <vt:lpstr>Boy Actors in Elizabethan Theater</vt:lpstr>
      <vt:lpstr>The effeminizing influences of theater</vt:lpstr>
      <vt:lpstr>Theater as Prostitution</vt:lpstr>
      <vt:lpstr>Lewd and Lascivious</vt:lpstr>
      <vt:lpstr>All the world’s a brothel </vt:lpstr>
      <vt:lpstr>Likely Lads </vt:lpstr>
      <vt:lpstr>Shake-speare’s Sexuality</vt:lpstr>
      <vt:lpstr>An Epidemic of Theatricality</vt:lpstr>
      <vt:lpstr>Shake-speare’s Sonnets</vt:lpstr>
      <vt:lpstr>The Reputation of the so-called Bard</vt:lpstr>
      <vt:lpstr>The Unanswerable Question</vt:lpstr>
      <vt:lpstr>Sex &amp; Shakespeare</vt:lpstr>
      <vt:lpstr>Stratfordians and Oxfordians Agree!</vt:lpstr>
      <vt:lpstr>Edward de Vere’s Sexuality</vt:lpstr>
      <vt:lpstr>Edward de Vere’s Sexuality</vt:lpstr>
      <vt:lpstr>Gabriel Harvey</vt:lpstr>
      <vt:lpstr>Further Attacks on Oxford and Lyly</vt:lpstr>
      <vt:lpstr>King or Queen? </vt:lpstr>
      <vt:lpstr>Clothes Make the Man </vt:lpstr>
      <vt:lpstr>Edward de Vere’s Poetry and Patronage </vt:lpstr>
      <vt:lpstr>Social Stigma, Sexuality and Pseudonyms  </vt:lpstr>
      <vt:lpstr>Oxford’s involvement with the theater </vt:lpstr>
      <vt:lpstr>Sources</vt:lpstr>
      <vt:lpstr>Sources</vt:lpstr>
    </vt:vector>
  </TitlesOfParts>
  <Company>Controversy Films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Reason for the Alias - Oxford's Bisexuality and Elizabethan Theater </dc:title>
  <dc:creator>Cheryl Eagan-Donovan</dc:creator>
  <cp:lastModifiedBy>Cheryl Eagan-Donovan</cp:lastModifiedBy>
  <cp:revision>24</cp:revision>
  <dcterms:created xsi:type="dcterms:W3CDTF">2013-12-13T04:10:28Z</dcterms:created>
  <dcterms:modified xsi:type="dcterms:W3CDTF">2013-12-13T04:42:57Z</dcterms:modified>
</cp:coreProperties>
</file>